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366" r:id="rId2"/>
    <p:sldId id="374" r:id="rId3"/>
    <p:sldId id="334" r:id="rId4"/>
    <p:sldId id="333" r:id="rId5"/>
    <p:sldId id="335" r:id="rId6"/>
    <p:sldId id="332" r:id="rId7"/>
    <p:sldId id="270" r:id="rId8"/>
    <p:sldId id="336" r:id="rId9"/>
    <p:sldId id="337" r:id="rId10"/>
    <p:sldId id="286" r:id="rId11"/>
    <p:sldId id="273" r:id="rId12"/>
    <p:sldId id="356" r:id="rId13"/>
    <p:sldId id="357" r:id="rId14"/>
    <p:sldId id="275" r:id="rId15"/>
    <p:sldId id="371" r:id="rId16"/>
    <p:sldId id="277" r:id="rId17"/>
    <p:sldId id="368" r:id="rId18"/>
    <p:sldId id="287" r:id="rId19"/>
    <p:sldId id="279" r:id="rId20"/>
    <p:sldId id="280" r:id="rId21"/>
    <p:sldId id="354" r:id="rId22"/>
    <p:sldId id="381" r:id="rId23"/>
    <p:sldId id="340" r:id="rId24"/>
    <p:sldId id="285" r:id="rId25"/>
    <p:sldId id="288" r:id="rId26"/>
    <p:sldId id="290" r:id="rId27"/>
    <p:sldId id="380" r:id="rId28"/>
    <p:sldId id="296" r:id="rId29"/>
    <p:sldId id="346" r:id="rId30"/>
    <p:sldId id="305" r:id="rId31"/>
    <p:sldId id="358" r:id="rId32"/>
    <p:sldId id="347" r:id="rId33"/>
    <p:sldId id="348" r:id="rId34"/>
    <p:sldId id="350" r:id="rId35"/>
    <p:sldId id="351" r:id="rId36"/>
    <p:sldId id="352" r:id="rId37"/>
    <p:sldId id="359" r:id="rId38"/>
    <p:sldId id="378" r:id="rId39"/>
    <p:sldId id="303" r:id="rId40"/>
    <p:sldId id="304" r:id="rId41"/>
    <p:sldId id="360" r:id="rId42"/>
    <p:sldId id="307" r:id="rId43"/>
    <p:sldId id="372" r:id="rId44"/>
    <p:sldId id="309" r:id="rId45"/>
    <p:sldId id="361" r:id="rId46"/>
    <p:sldId id="376" r:id="rId47"/>
    <p:sldId id="377" r:id="rId48"/>
    <p:sldId id="342" r:id="rId49"/>
    <p:sldId id="343" r:id="rId50"/>
    <p:sldId id="344" r:id="rId51"/>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A6A5E"/>
    <a:srgbClr val="FEC863"/>
    <a:srgbClr val="33868D"/>
    <a:srgbClr val="88BC91"/>
    <a:srgbClr val="56BAC2"/>
    <a:srgbClr val="569861"/>
    <a:srgbClr val="9A2826"/>
    <a:srgbClr val="F2C8C4"/>
    <a:srgbClr val="FFE9C1"/>
    <a:srgbClr val="BD8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938" autoAdjust="0"/>
    <p:restoredTop sz="98562" autoAdjust="0"/>
  </p:normalViewPr>
  <p:slideViewPr>
    <p:cSldViewPr snapToGrid="0">
      <p:cViewPr>
        <p:scale>
          <a:sx n="139" d="100"/>
          <a:sy n="139" d="100"/>
        </p:scale>
        <p:origin x="-1134" y="-210"/>
      </p:cViewPr>
      <p:guideLst>
        <p:guide orient="horz" pos="1622"/>
        <p:guide orient="horz" pos="1620"/>
        <p:guide pos="2884"/>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9" d="100"/>
          <a:sy n="79" d="100"/>
        </p:scale>
        <p:origin x="-32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Column1</c:v>
                </c:pt>
              </c:strCache>
            </c:strRef>
          </c:tx>
          <c:spPr>
            <a:ln>
              <a:solidFill>
                <a:srgbClr val="33868D"/>
              </a:solidFill>
            </a:ln>
          </c:spPr>
          <c:marker>
            <c:symbol val="circle"/>
            <c:size val="10"/>
            <c:spPr>
              <a:solidFill>
                <a:srgbClr val="33868D"/>
              </a:solidFill>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10</c:v>
                </c:pt>
                <c:pt idx="1">
                  <c:v>12</c:v>
                </c:pt>
                <c:pt idx="2">
                  <c:v>14</c:v>
                </c:pt>
                <c:pt idx="3">
                  <c:v>16</c:v>
                </c:pt>
                <c:pt idx="4">
                  <c:v>18</c:v>
                </c:pt>
                <c:pt idx="5">
                  <c:v>20</c:v>
                </c:pt>
              </c:numCache>
            </c:numRef>
          </c:val>
          <c:smooth val="0"/>
        </c:ser>
        <c:ser>
          <c:idx val="1"/>
          <c:order val="1"/>
          <c:tx>
            <c:strRef>
              <c:f>Sheet1!$C$1</c:f>
              <c:strCache>
                <c:ptCount val="1"/>
                <c:pt idx="0">
                  <c:v>Column2</c:v>
                </c:pt>
              </c:strCache>
            </c:strRef>
          </c:tx>
          <c:spPr>
            <a:ln>
              <a:solidFill>
                <a:srgbClr val="DA6A5E"/>
              </a:solidFill>
            </a:ln>
          </c:spPr>
          <c:marker>
            <c:symbol val="circle"/>
            <c:size val="10"/>
            <c:spPr>
              <a:solidFill>
                <a:srgbClr val="DA6A5E"/>
              </a:solidFill>
            </c:spPr>
          </c:marker>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10</c:v>
                </c:pt>
                <c:pt idx="1">
                  <c:v>7</c:v>
                </c:pt>
                <c:pt idx="2">
                  <c:v>4</c:v>
                </c:pt>
                <c:pt idx="3">
                  <c:v>2</c:v>
                </c:pt>
                <c:pt idx="4">
                  <c:v>6</c:v>
                </c:pt>
                <c:pt idx="5">
                  <c:v>10</c:v>
                </c:pt>
              </c:numCache>
            </c:numRef>
          </c:val>
          <c:smooth val="0"/>
        </c:ser>
        <c:dLbls>
          <c:showLegendKey val="0"/>
          <c:showVal val="0"/>
          <c:showCatName val="0"/>
          <c:showSerName val="0"/>
          <c:showPercent val="0"/>
          <c:showBubbleSize val="0"/>
        </c:dLbls>
        <c:marker val="1"/>
        <c:smooth val="0"/>
        <c:axId val="109414656"/>
        <c:axId val="109417216"/>
      </c:lineChart>
      <c:catAx>
        <c:axId val="109414656"/>
        <c:scaling>
          <c:orientation val="minMax"/>
        </c:scaling>
        <c:delete val="0"/>
        <c:axPos val="b"/>
        <c:title>
          <c:tx>
            <c:rich>
              <a:bodyPr/>
              <a:lstStyle/>
              <a:p>
                <a:pPr>
                  <a:defRPr/>
                </a:pPr>
                <a:r>
                  <a:rPr lang="en-US" sz="1600" b="0" dirty="0" smtClean="0">
                    <a:solidFill>
                      <a:schemeClr val="tx1">
                        <a:lumMod val="65000"/>
                        <a:lumOff val="35000"/>
                      </a:schemeClr>
                    </a:solidFill>
                    <a:latin typeface="Trebuchet MS" panose="020B0603020202020204" pitchFamily="34" charset="0"/>
                  </a:rPr>
                  <a:t>Month</a:t>
                </a:r>
                <a:endParaRPr lang="en-US" b="0" dirty="0">
                  <a:solidFill>
                    <a:schemeClr val="tx1">
                      <a:lumMod val="65000"/>
                      <a:lumOff val="35000"/>
                    </a:schemeClr>
                  </a:solidFill>
                  <a:latin typeface="Trebuchet MS" panose="020B0603020202020204" pitchFamily="34" charset="0"/>
                </a:endParaRPr>
              </a:p>
            </c:rich>
          </c:tx>
          <c:overlay val="0"/>
        </c:title>
        <c:numFmt formatCode="General" sourceLinked="1"/>
        <c:majorTickMark val="out"/>
        <c:minorTickMark val="none"/>
        <c:tickLblPos val="nextTo"/>
        <c:spPr>
          <a:ln>
            <a:solidFill>
              <a:schemeClr val="bg1">
                <a:lumMod val="75000"/>
              </a:schemeClr>
            </a:solidFill>
          </a:ln>
        </c:spPr>
        <c:txPr>
          <a:bodyPr/>
          <a:lstStyle/>
          <a:p>
            <a:pPr>
              <a:defRPr sz="1400">
                <a:solidFill>
                  <a:schemeClr val="tx1">
                    <a:lumMod val="65000"/>
                    <a:lumOff val="35000"/>
                  </a:schemeClr>
                </a:solidFill>
                <a:latin typeface="Trebuchet MS" panose="020B0603020202020204" pitchFamily="34" charset="0"/>
              </a:defRPr>
            </a:pPr>
            <a:endParaRPr lang="en-US"/>
          </a:p>
        </c:txPr>
        <c:crossAx val="109417216"/>
        <c:crosses val="autoZero"/>
        <c:auto val="1"/>
        <c:lblAlgn val="ctr"/>
        <c:lblOffset val="100"/>
        <c:tickLblSkip val="1"/>
        <c:noMultiLvlLbl val="0"/>
      </c:catAx>
      <c:valAx>
        <c:axId val="109417216"/>
        <c:scaling>
          <c:orientation val="minMax"/>
        </c:scaling>
        <c:delete val="0"/>
        <c:axPos val="l"/>
        <c:majorGridlines>
          <c:spPr>
            <a:ln>
              <a:solidFill>
                <a:schemeClr val="bg1">
                  <a:lumMod val="75000"/>
                </a:schemeClr>
              </a:solidFill>
            </a:ln>
          </c:spPr>
        </c:majorGridlines>
        <c:title>
          <c:tx>
            <c:rich>
              <a:bodyPr rot="-5400000" vert="horz"/>
              <a:lstStyle/>
              <a:p>
                <a:pPr>
                  <a:defRPr/>
                </a:pPr>
                <a:r>
                  <a:rPr lang="en-US" sz="1600" b="0" dirty="0" smtClean="0">
                    <a:solidFill>
                      <a:schemeClr val="tx1">
                        <a:lumMod val="65000"/>
                        <a:lumOff val="35000"/>
                      </a:schemeClr>
                    </a:solidFill>
                    <a:latin typeface="Trebuchet MS" panose="020B0603020202020204" pitchFamily="34" charset="0"/>
                  </a:rPr>
                  <a:t>Share Price</a:t>
                </a:r>
                <a:endParaRPr lang="en-US" sz="1600" b="0" dirty="0">
                  <a:solidFill>
                    <a:schemeClr val="tx1">
                      <a:lumMod val="65000"/>
                      <a:lumOff val="35000"/>
                    </a:schemeClr>
                  </a:solidFill>
                  <a:latin typeface="Trebuchet MS" panose="020B0603020202020204" pitchFamily="34" charset="0"/>
                </a:endParaRPr>
              </a:p>
            </c:rich>
          </c:tx>
          <c:overlay val="0"/>
        </c:title>
        <c:numFmt formatCode="&quot;$&quot;#,##0" sourceLinked="0"/>
        <c:majorTickMark val="out"/>
        <c:minorTickMark val="none"/>
        <c:tickLblPos val="nextTo"/>
        <c:spPr>
          <a:ln>
            <a:solidFill>
              <a:schemeClr val="bg1">
                <a:lumMod val="75000"/>
              </a:schemeClr>
            </a:solidFill>
          </a:ln>
        </c:spPr>
        <c:txPr>
          <a:bodyPr/>
          <a:lstStyle/>
          <a:p>
            <a:pPr>
              <a:defRPr sz="1400">
                <a:solidFill>
                  <a:schemeClr val="tx1">
                    <a:lumMod val="65000"/>
                    <a:lumOff val="35000"/>
                  </a:schemeClr>
                </a:solidFill>
                <a:latin typeface="Trebuchet MS" panose="020B0603020202020204" pitchFamily="34" charset="0"/>
              </a:defRPr>
            </a:pPr>
            <a:endParaRPr lang="en-US"/>
          </a:p>
        </c:txPr>
        <c:crossAx val="109414656"/>
        <c:crosses val="autoZero"/>
        <c:crossBetween val="midCat"/>
      </c:valAx>
      <c:spPr>
        <a:ln>
          <a:solidFill>
            <a:schemeClr val="bg1">
              <a:lumMod val="75000"/>
            </a:schemeClr>
          </a:solid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6888" cy="465138"/>
          </a:xfrm>
          <a:prstGeom prst="rect">
            <a:avLst/>
          </a:prstGeom>
          <a:noFill/>
          <a:ln>
            <a:noFill/>
          </a:ln>
          <a:extLst/>
        </p:spPr>
        <p:txBody>
          <a:bodyPr vert="horz" wrap="square" lIns="91425" tIns="45712" rIns="91425" bIns="45712" numCol="1" anchor="t" anchorCtr="0" compatLnSpc="1">
            <a:prstTxWarp prst="textNoShape">
              <a:avLst/>
            </a:prstTxWarp>
          </a:bodyPr>
          <a:lstStyle>
            <a:lvl1pPr>
              <a:defRPr sz="1200">
                <a:latin typeface="Trebuchet MS" pitchFamily="34" charset="0"/>
                <a:ea typeface="+mn-ea"/>
                <a:cs typeface="+mn-cs"/>
              </a:defRPr>
            </a:lvl1pPr>
          </a:lstStyle>
          <a:p>
            <a:pPr>
              <a:defRPr/>
            </a:pPr>
            <a:endParaRPr lang="en-US"/>
          </a:p>
        </p:txBody>
      </p:sp>
      <p:sp>
        <p:nvSpPr>
          <p:cNvPr id="3" name="Date Placeholder 2"/>
          <p:cNvSpPr>
            <a:spLocks noGrp="1"/>
          </p:cNvSpPr>
          <p:nvPr>
            <p:ph type="dt" sz="quarter" idx="1"/>
          </p:nvPr>
        </p:nvSpPr>
        <p:spPr bwMode="auto">
          <a:xfrm>
            <a:off x="3971925" y="0"/>
            <a:ext cx="3036888" cy="465138"/>
          </a:xfrm>
          <a:prstGeom prst="rect">
            <a:avLst/>
          </a:prstGeom>
          <a:noFill/>
          <a:ln>
            <a:noFill/>
          </a:ln>
          <a:extLst/>
        </p:spPr>
        <p:txBody>
          <a:bodyPr vert="horz" wrap="square" lIns="91425" tIns="45712" rIns="91425" bIns="45712" numCol="1" anchor="t" anchorCtr="0" compatLnSpc="1">
            <a:prstTxWarp prst="textNoShape">
              <a:avLst/>
            </a:prstTxWarp>
          </a:bodyPr>
          <a:lstStyle>
            <a:lvl1pPr algn="r">
              <a:defRPr sz="1200">
                <a:ea typeface="Arial Unicode MS" pitchFamily="34" charset="-128"/>
                <a:cs typeface="Arial Unicode MS" pitchFamily="34" charset="-128"/>
              </a:defRPr>
            </a:lvl1pPr>
          </a:lstStyle>
          <a:p>
            <a:fld id="{FE9197C4-A309-4522-B600-DF8B5AC6AAC2}" type="datetime1">
              <a:rPr lang="en-US" altLang="en-US"/>
              <a:pPr/>
              <a:t>1/14/2019</a:t>
            </a:fld>
            <a:endParaRPr lang="en-US" altLang="en-US"/>
          </a:p>
        </p:txBody>
      </p:sp>
      <p:sp>
        <p:nvSpPr>
          <p:cNvPr id="4" name="Footer Placeholder 3"/>
          <p:cNvSpPr>
            <a:spLocks noGrp="1"/>
          </p:cNvSpPr>
          <p:nvPr>
            <p:ph type="ftr" sz="quarter" idx="2"/>
          </p:nvPr>
        </p:nvSpPr>
        <p:spPr bwMode="auto">
          <a:xfrm>
            <a:off x="0" y="8829675"/>
            <a:ext cx="3036888" cy="465138"/>
          </a:xfrm>
          <a:prstGeom prst="rect">
            <a:avLst/>
          </a:prstGeom>
          <a:noFill/>
          <a:ln>
            <a:noFill/>
          </a:ln>
          <a:extLst/>
        </p:spPr>
        <p:txBody>
          <a:bodyPr vert="horz" wrap="square" lIns="91425" tIns="45712" rIns="91425" bIns="45712" numCol="1" anchor="b" anchorCtr="0" compatLnSpc="1">
            <a:prstTxWarp prst="textNoShape">
              <a:avLst/>
            </a:prstTxWarp>
          </a:bodyPr>
          <a:lstStyle>
            <a:lvl1pPr>
              <a:defRPr sz="1200">
                <a:latin typeface="Trebuchet MS"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bwMode="auto">
          <a:xfrm>
            <a:off x="3971925" y="8829675"/>
            <a:ext cx="3036888" cy="465138"/>
          </a:xfrm>
          <a:prstGeom prst="rect">
            <a:avLst/>
          </a:prstGeom>
          <a:noFill/>
          <a:ln>
            <a:noFill/>
          </a:ln>
          <a:extLst/>
        </p:spPr>
        <p:txBody>
          <a:bodyPr vert="horz" wrap="square" lIns="91425" tIns="45712" rIns="91425" bIns="45712" numCol="1" anchor="b" anchorCtr="0" compatLnSpc="1">
            <a:prstTxWarp prst="textNoShape">
              <a:avLst/>
            </a:prstTxWarp>
          </a:bodyPr>
          <a:lstStyle>
            <a:lvl1pPr algn="r">
              <a:defRPr sz="1200">
                <a:ea typeface="Arial Unicode MS" pitchFamily="34" charset="-128"/>
                <a:cs typeface="Arial Unicode MS" pitchFamily="34" charset="-128"/>
              </a:defRPr>
            </a:lvl1pPr>
          </a:lstStyle>
          <a:p>
            <a:fld id="{3C34C437-9889-430D-96D6-3AD39A20B359}" type="slidenum">
              <a:rPr lang="en-US" altLang="en-US"/>
              <a:pPr/>
              <a:t>‹#›</a:t>
            </a:fld>
            <a:endParaRPr lang="en-US" altLang="en-US"/>
          </a:p>
        </p:txBody>
      </p:sp>
    </p:spTree>
    <p:extLst>
      <p:ext uri="{BB962C8B-B14F-4D97-AF65-F5344CB8AC3E}">
        <p14:creationId xmlns:p14="http://schemas.microsoft.com/office/powerpoint/2010/main" val="344899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6888" cy="465138"/>
          </a:xfrm>
          <a:prstGeom prst="rect">
            <a:avLst/>
          </a:prstGeom>
          <a:noFill/>
          <a:ln>
            <a:noFill/>
          </a:ln>
          <a:extLst/>
        </p:spPr>
        <p:txBody>
          <a:bodyPr vert="horz" wrap="square" lIns="91425" tIns="45712" rIns="91425" bIns="45712" numCol="1" anchor="t" anchorCtr="0" compatLnSpc="1">
            <a:prstTxWarp prst="textNoShape">
              <a:avLst/>
            </a:prstTxWarp>
          </a:bodyPr>
          <a:lstStyle>
            <a:lvl1pPr>
              <a:defRPr sz="1200">
                <a:latin typeface="Trebuchet MS" pitchFamily="34" charset="0"/>
                <a:ea typeface="+mn-ea"/>
                <a:cs typeface="+mn-cs"/>
              </a:defRPr>
            </a:lvl1pPr>
          </a:lstStyle>
          <a:p>
            <a:pPr>
              <a:defRPr/>
            </a:pPr>
            <a:endParaRPr lang="en-US"/>
          </a:p>
        </p:txBody>
      </p:sp>
      <p:sp>
        <p:nvSpPr>
          <p:cNvPr id="3" name="Date Placeholder 2"/>
          <p:cNvSpPr>
            <a:spLocks noGrp="1"/>
          </p:cNvSpPr>
          <p:nvPr>
            <p:ph type="dt" idx="1"/>
          </p:nvPr>
        </p:nvSpPr>
        <p:spPr bwMode="auto">
          <a:xfrm>
            <a:off x="3971925" y="0"/>
            <a:ext cx="3036888" cy="465138"/>
          </a:xfrm>
          <a:prstGeom prst="rect">
            <a:avLst/>
          </a:prstGeom>
          <a:noFill/>
          <a:ln>
            <a:noFill/>
          </a:ln>
          <a:extLst/>
        </p:spPr>
        <p:txBody>
          <a:bodyPr vert="horz" wrap="square" lIns="91425" tIns="45712" rIns="91425" bIns="45712" numCol="1" anchor="t" anchorCtr="0" compatLnSpc="1">
            <a:prstTxWarp prst="textNoShape">
              <a:avLst/>
            </a:prstTxWarp>
          </a:bodyPr>
          <a:lstStyle>
            <a:lvl1pPr algn="r">
              <a:defRPr sz="1200">
                <a:ea typeface="Arial Unicode MS" pitchFamily="34" charset="-128"/>
                <a:cs typeface="Arial Unicode MS" pitchFamily="34" charset="-128"/>
              </a:defRPr>
            </a:lvl1pPr>
          </a:lstStyle>
          <a:p>
            <a:fld id="{1E154E8E-2F63-480F-929F-055440C34A19}" type="datetime1">
              <a:rPr lang="en-US" altLang="en-US"/>
              <a:pPr/>
              <a:t>1/14/2019</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3063"/>
          </a:xfrm>
          <a:prstGeom prst="rect">
            <a:avLst/>
          </a:prstGeom>
          <a:noFill/>
          <a:ln>
            <a:noFill/>
          </a:ln>
          <a:extLst/>
        </p:spPr>
        <p:txBody>
          <a:bodyPr vert="horz" wrap="square" lIns="91425" tIns="45712" rIns="91425" bIns="45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6888" cy="465138"/>
          </a:xfrm>
          <a:prstGeom prst="rect">
            <a:avLst/>
          </a:prstGeom>
          <a:noFill/>
          <a:ln>
            <a:noFill/>
          </a:ln>
          <a:extLst/>
        </p:spPr>
        <p:txBody>
          <a:bodyPr vert="horz" wrap="square" lIns="91425" tIns="45712" rIns="91425" bIns="45712" numCol="1" anchor="b" anchorCtr="0" compatLnSpc="1">
            <a:prstTxWarp prst="textNoShape">
              <a:avLst/>
            </a:prstTxWarp>
          </a:bodyPr>
          <a:lstStyle>
            <a:lvl1pPr>
              <a:defRPr sz="1200">
                <a:latin typeface="Trebuchet MS"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bwMode="auto">
          <a:xfrm>
            <a:off x="3971925" y="8829675"/>
            <a:ext cx="3036888" cy="465138"/>
          </a:xfrm>
          <a:prstGeom prst="rect">
            <a:avLst/>
          </a:prstGeom>
          <a:noFill/>
          <a:ln>
            <a:noFill/>
          </a:ln>
          <a:extLst/>
        </p:spPr>
        <p:txBody>
          <a:bodyPr vert="horz" wrap="square" lIns="91425" tIns="45712" rIns="91425" bIns="45712" numCol="1" anchor="b" anchorCtr="0" compatLnSpc="1">
            <a:prstTxWarp prst="textNoShape">
              <a:avLst/>
            </a:prstTxWarp>
          </a:bodyPr>
          <a:lstStyle>
            <a:lvl1pPr algn="r">
              <a:defRPr sz="1200">
                <a:ea typeface="Arial Unicode MS" pitchFamily="34" charset="-128"/>
                <a:cs typeface="Arial Unicode MS" pitchFamily="34" charset="-128"/>
              </a:defRPr>
            </a:lvl1pPr>
          </a:lstStyle>
          <a:p>
            <a:fld id="{48A84F07-89F5-4936-8E8A-B98C4CA81404}" type="slidenum">
              <a:rPr lang="en-US" altLang="en-US"/>
              <a:pPr/>
              <a:t>‹#›</a:t>
            </a:fld>
            <a:endParaRPr lang="en-US" altLang="en-US"/>
          </a:p>
        </p:txBody>
      </p:sp>
    </p:spTree>
    <p:extLst>
      <p:ext uri="{BB962C8B-B14F-4D97-AF65-F5344CB8AC3E}">
        <p14:creationId xmlns:p14="http://schemas.microsoft.com/office/powerpoint/2010/main" val="18087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Arial Unicode MS" panose="020B0604020202020204"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Trebuchet MS" pitchFamily="34" charset="0"/>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Trebuchet MS" pitchFamily="34" charset="0"/>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Trebuchet MS" pitchFamily="34" charset="0"/>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Trebuchet MS" pitchFamily="34"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Someone once said that the only two things life gives you are opportunity and time. Time, combined with two other important elements, rate of return and consistency, is a powerful key to achieving financial security.</a:t>
            </a:r>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EB4832F2-C958-4093-8D38-409230E694CE}" type="slidenum">
              <a:rPr lang="en-US" altLang="en-US" sz="1200">
                <a:ea typeface="Arial Unicode MS" panose="020B0604020202020204" pitchFamily="34" charset="-128"/>
              </a:rPr>
              <a:pPr eaLnBrk="1" hangingPunct="1"/>
              <a:t>10</a:t>
            </a:fld>
            <a:endParaRPr lang="en-US" altLang="en-US" sz="1200" dirty="0">
              <a:ea typeface="Arial Unicode MS" panose="020B060402020202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Suppose your parents had deposited $1,000 on the day you were born. If you left the account untouched until you turned 67, that $1,000 would have grown to $406,466 – without your ever having added another penny!</a:t>
            </a:r>
          </a:p>
        </p:txBody>
      </p:sp>
      <p:sp>
        <p:nvSpPr>
          <p:cNvPr id="256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C0A851F5-5BE3-4733-9881-4C47CDF3C453}" type="slidenum">
              <a:rPr lang="en-US" altLang="en-US" sz="1200">
                <a:ea typeface="Arial Unicode MS" panose="020B0604020202020204" pitchFamily="34" charset="-128"/>
              </a:rPr>
              <a:pPr eaLnBrk="1" hangingPunct="1"/>
              <a:t>11</a:t>
            </a:fld>
            <a:endParaRPr lang="en-US" altLang="en-US" sz="1200" dirty="0">
              <a:ea typeface="Arial Unicode MS" panose="020B060402020202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If you</a:t>
            </a:r>
            <a:r>
              <a:rPr lang="ja-JP" altLang="en-US" smtClean="0"/>
              <a:t>’</a:t>
            </a:r>
            <a:r>
              <a:rPr lang="en-US" altLang="ja-JP" smtClean="0"/>
              <a:t>re like most people, you don</a:t>
            </a:r>
            <a:r>
              <a:rPr lang="ja-JP" altLang="en-US" smtClean="0"/>
              <a:t>’</a:t>
            </a:r>
            <a:r>
              <a:rPr lang="en-US" altLang="ja-JP" smtClean="0"/>
              <a:t>t have a lot of money. That</a:t>
            </a:r>
            <a:r>
              <a:rPr lang="ja-JP" altLang="en-US" smtClean="0"/>
              <a:t>’</a:t>
            </a:r>
            <a:r>
              <a:rPr lang="en-US" altLang="ja-JP" smtClean="0"/>
              <a:t>s why time is so critical. When you</a:t>
            </a:r>
            <a:r>
              <a:rPr lang="ja-JP" altLang="en-US" smtClean="0"/>
              <a:t>’</a:t>
            </a:r>
            <a:r>
              <a:rPr lang="en-US" altLang="ja-JP" smtClean="0"/>
              <a:t>re young, you can save small amounts and still end up with thousands of dollars. If you wait to begin saving, you must save much more. One thing is certain: you can</a:t>
            </a:r>
            <a:r>
              <a:rPr lang="ja-JP" altLang="en-US" smtClean="0"/>
              <a:t>’</a:t>
            </a:r>
            <a:r>
              <a:rPr lang="en-US" altLang="ja-JP" smtClean="0"/>
              <a:t>t afford the high cost of waiting.</a:t>
            </a:r>
            <a:endParaRPr lang="en-US" altLang="en-US" smtClean="0"/>
          </a:p>
        </p:txBody>
      </p:sp>
      <p:sp>
        <p:nvSpPr>
          <p:cNvPr id="27651"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31463B90-BC68-4FA2-821E-E80729EB7CD2}" type="slidenum">
              <a:rPr lang="en-US" altLang="en-US" sz="1200">
                <a:ea typeface="Arial Unicode MS" panose="020B0604020202020204" pitchFamily="34" charset="-128"/>
              </a:rPr>
              <a:pPr algn="r" eaLnBrk="1" hangingPunct="1"/>
              <a:t>12</a:t>
            </a:fld>
            <a:endParaRPr lang="en-US" altLang="en-US" sz="1200" dirty="0">
              <a:ea typeface="Arial Unicode MS" panose="020B060402020202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969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BAB2A253-6FBE-4D35-A7C3-55C685D52B29}" type="slidenum">
              <a:rPr lang="en-US" altLang="en-US" sz="1200">
                <a:ea typeface="Arial Unicode MS" panose="020B0604020202020204" pitchFamily="34" charset="-128"/>
              </a:rPr>
              <a:pPr algn="r" eaLnBrk="1" hangingPunct="1"/>
              <a:t>13</a:t>
            </a:fld>
            <a:endParaRPr lang="en-US" altLang="en-US" sz="1200" dirty="0">
              <a:ea typeface="Arial Unicode MS" panose="020B060402020202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chart illustrates the difference between saving $20 a month versus $100 a month.  While saving $80 more a month may be a challenge financially, the increased dollar amount definitely pays off.  Just $100 a month compounding at a hypothetical 9% rate totals more than $470,000 after 40 years.</a:t>
            </a:r>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C27FD679-A8B6-4CDE-B1E6-544E5966678D}" type="slidenum">
              <a:rPr lang="en-US" altLang="en-US" sz="1200">
                <a:ea typeface="Arial Unicode MS" panose="020B0604020202020204" pitchFamily="34" charset="-128"/>
              </a:rPr>
              <a:pPr eaLnBrk="1" hangingPunct="1"/>
              <a:t>14</a:t>
            </a:fld>
            <a:endParaRPr lang="en-US" altLang="en-US" sz="1200" dirty="0">
              <a:ea typeface="Arial Unicode MS" panose="020B060402020202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important concept in understanding the power of compound interest is the Rule of 72. Your money will double at a certain point determined by dividing 72 by the percent of interest.</a:t>
            </a:r>
          </a:p>
          <a:p>
            <a:endParaRPr lang="en-US" altLang="en-US" smtClean="0"/>
          </a:p>
          <a:p>
            <a:pPr eaLnBrk="1" hangingPunct="1">
              <a:spcBef>
                <a:spcPct val="0"/>
              </a:spcBef>
            </a:pPr>
            <a:r>
              <a:rPr lang="en-US" altLang="en-US" smtClean="0"/>
              <a:t>Based on The Rule of 72, a one-time contribution of $10,000 doubles six more times at 12% than at 3%.</a:t>
            </a:r>
          </a:p>
        </p:txBody>
      </p:sp>
      <p:sp>
        <p:nvSpPr>
          <p:cNvPr id="358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DB658994-FB91-463C-9949-ED42E2A7D6E1}" type="slidenum">
              <a:rPr lang="en-US" altLang="en-US" sz="1200">
                <a:ea typeface="Arial Unicode MS" panose="020B0604020202020204" pitchFamily="34" charset="-128"/>
              </a:rPr>
              <a:pPr eaLnBrk="1" hangingPunct="1"/>
              <a:t>15</a:t>
            </a:fld>
            <a:endParaRPr lang="en-US" altLang="en-US" sz="1200" dirty="0">
              <a:ea typeface="Arial Unicode MS" panose="020B060402020202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There</a:t>
            </a:r>
            <a:r>
              <a:rPr lang="ja-JP" altLang="en-US" smtClean="0"/>
              <a:t>’</a:t>
            </a:r>
            <a:r>
              <a:rPr lang="en-US" altLang="ja-JP" smtClean="0"/>
              <a:t>s another critical key to building financial security that</a:t>
            </a:r>
            <a:r>
              <a:rPr lang="ja-JP" altLang="en-US" smtClean="0"/>
              <a:t>’</a:t>
            </a:r>
            <a:r>
              <a:rPr lang="en-US" altLang="ja-JP" smtClean="0"/>
              <a:t>s often overlooked. It</a:t>
            </a:r>
            <a:r>
              <a:rPr lang="ja-JP" altLang="en-US" smtClean="0"/>
              <a:t>’</a:t>
            </a:r>
            <a:r>
              <a:rPr lang="en-US" altLang="ja-JP" smtClean="0"/>
              <a:t>s the interest rate (sometimes referred to as the rate of return). The difference of a few percentage points may seem minor, but the impact of the rate of return when combined with time is significant. You might think that if you could earn a 10% rate of return instead of 5%, your money would double. Not so! Remember the </a:t>
            </a:r>
            <a:r>
              <a:rPr lang="ja-JP" altLang="en-US" smtClean="0"/>
              <a:t>“</a:t>
            </a:r>
            <a:r>
              <a:rPr lang="en-US" altLang="ja-JP" smtClean="0"/>
              <a:t>power of compound interest?</a:t>
            </a:r>
            <a:r>
              <a:rPr lang="ja-JP" altLang="en-US" smtClean="0"/>
              <a:t>”</a:t>
            </a:r>
            <a:r>
              <a:rPr lang="en-US" altLang="ja-JP" smtClean="0"/>
              <a:t> That 5% difference adds up to much more over time – and can mean thousands of dollars to you and your family. </a:t>
            </a:r>
          </a:p>
          <a:p>
            <a:pPr eaLnBrk="1" hangingPunct="1">
              <a:spcBef>
                <a:spcPct val="0"/>
              </a:spcBef>
            </a:pPr>
            <a:endParaRPr lang="en-US" altLang="en-US" smtClean="0"/>
          </a:p>
          <a:p>
            <a:pPr eaLnBrk="1" hangingPunct="1">
              <a:spcBef>
                <a:spcPct val="0"/>
              </a:spcBef>
            </a:pPr>
            <a:r>
              <a:rPr lang="en-US" altLang="en-US" smtClean="0"/>
              <a:t>We</a:t>
            </a:r>
            <a:r>
              <a:rPr lang="ja-JP" altLang="en-US" smtClean="0"/>
              <a:t>’</a:t>
            </a:r>
            <a:r>
              <a:rPr lang="en-US" altLang="ja-JP" smtClean="0"/>
              <a:t>ll use the example of Paul</a:t>
            </a:r>
            <a:r>
              <a:rPr lang="ja-JP" altLang="en-US" smtClean="0"/>
              <a:t>’</a:t>
            </a:r>
            <a:r>
              <a:rPr lang="en-US" altLang="ja-JP" smtClean="0"/>
              <a:t>s parents investing $1,000 at his birth on slide 11. Let</a:t>
            </a:r>
            <a:r>
              <a:rPr lang="ja-JP" altLang="en-US" smtClean="0"/>
              <a:t>’</a:t>
            </a:r>
            <a:r>
              <a:rPr lang="en-US" altLang="ja-JP" smtClean="0"/>
              <a:t>s look at their one-time $1,000 investment with a 3%, 6% and 9% rate of return. Look at what Paul could have withdrawn at age 67 at various rates of return.</a:t>
            </a:r>
          </a:p>
          <a:p>
            <a:pPr eaLnBrk="1" hangingPunct="1">
              <a:spcBef>
                <a:spcPct val="0"/>
              </a:spcBef>
            </a:pPr>
            <a:endParaRPr lang="en-US" altLang="en-US" smtClean="0"/>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23DDDE0B-0816-4FC5-AED0-4BB06E0E8606}" type="slidenum">
              <a:rPr lang="en-US" altLang="en-US" sz="1200">
                <a:ea typeface="Arial Unicode MS" panose="020B0604020202020204" pitchFamily="34" charset="-128"/>
              </a:rPr>
              <a:pPr eaLnBrk="1" hangingPunct="1"/>
              <a:t>16</a:t>
            </a:fld>
            <a:endParaRPr lang="en-US" altLang="en-US" sz="1200" dirty="0">
              <a:ea typeface="Arial Unicode MS" panose="020B060402020202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993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FF8B9AF8-0D33-403D-B0E4-3B01C0D1BF1E}" type="slidenum">
              <a:rPr lang="en-US" altLang="en-US" sz="1200">
                <a:ea typeface="Arial Unicode MS" panose="020B0604020202020204" pitchFamily="34" charset="-128"/>
              </a:rPr>
              <a:pPr algn="r" eaLnBrk="1" hangingPunct="1"/>
              <a:t>17</a:t>
            </a:fld>
            <a:endParaRPr lang="en-US" altLang="en-US" sz="1200" dirty="0">
              <a:ea typeface="Arial Unicode MS" panose="020B060402020202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Of all the threats to your financial security, none is more dangerous than debt. In every family</a:t>
            </a:r>
            <a:r>
              <a:rPr lang="ja-JP" altLang="en-US" smtClean="0"/>
              <a:t>’</a:t>
            </a:r>
            <a:r>
              <a:rPr lang="en-US" altLang="ja-JP" smtClean="0"/>
              <a:t>s quest to feel good financially, debt is the most common enemy. The very fact that it is so common — who doesn</a:t>
            </a:r>
            <a:r>
              <a:rPr lang="ja-JP" altLang="en-US" smtClean="0"/>
              <a:t>’</a:t>
            </a:r>
            <a:r>
              <a:rPr lang="en-US" altLang="ja-JP" smtClean="0"/>
              <a:t>t have debt? — makes it one of the biggest threats to your financial well-being.</a:t>
            </a:r>
            <a:endParaRPr lang="en-US" altLang="en-US" smtClean="0"/>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EC98D99B-AF42-43F2-8DCB-075E4E91417E}" type="slidenum">
              <a:rPr lang="en-US" altLang="en-US" sz="1200">
                <a:ea typeface="Arial Unicode MS" panose="020B0604020202020204" pitchFamily="34" charset="-128"/>
              </a:rPr>
              <a:pPr eaLnBrk="1" hangingPunct="1"/>
              <a:t>18</a:t>
            </a:fld>
            <a:endParaRPr lang="en-US" altLang="en-US" sz="1200" dirty="0">
              <a:ea typeface="Arial Unicode MS" panose="020B060402020202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Compound interest is one of the most powerful financial forces around. When you are building savings, its power works in your favor. However, when you have debt, the power of compound interest works against you! When you pay just the minimum balance on your credit cards, interest charges are added each month to the remaining principal. Each month, your new balance is the principal PLUS the interest … and that amount gets compounded again and again. It</a:t>
            </a:r>
            <a:r>
              <a:rPr lang="ja-JP" altLang="en-US" smtClean="0"/>
              <a:t>’</a:t>
            </a:r>
            <a:r>
              <a:rPr lang="en-US" altLang="ja-JP" smtClean="0"/>
              <a:t>s easy to see how small debts grow large with compound interest.</a:t>
            </a:r>
            <a:endParaRPr lang="en-US" altLang="en-US" smtClean="0"/>
          </a:p>
        </p:txBody>
      </p:sp>
      <p:sp>
        <p:nvSpPr>
          <p:cNvPr id="440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10AC8D28-1DB7-439E-B337-F90C154D5F0F}" type="slidenum">
              <a:rPr lang="en-US" altLang="en-US" sz="1200">
                <a:ea typeface="Arial Unicode MS" panose="020B0604020202020204" pitchFamily="34" charset="-128"/>
              </a:rPr>
              <a:pPr eaLnBrk="1" hangingPunct="1"/>
              <a:t>19</a:t>
            </a:fld>
            <a:endParaRPr lang="en-US" altLang="en-US" sz="1200" dirty="0">
              <a:ea typeface="Arial Unicode MS" panose="020B060402020202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There is a common misunderstanding that average and ordinary folks can</a:t>
            </a:r>
            <a:r>
              <a:rPr lang="ja-JP" altLang="en-US" dirty="0" smtClean="0"/>
              <a:t>’</a:t>
            </a:r>
            <a:r>
              <a:rPr lang="en-US" altLang="ja-JP" dirty="0" smtClean="0"/>
              <a:t>t become financially independent. </a:t>
            </a:r>
          </a:p>
          <a:p>
            <a:pPr eaLnBrk="1" hangingPunct="1">
              <a:spcBef>
                <a:spcPct val="0"/>
              </a:spcBef>
            </a:pPr>
            <a:r>
              <a:rPr lang="en-US" altLang="en-US" dirty="0" smtClean="0"/>
              <a:t> </a:t>
            </a:r>
          </a:p>
          <a:p>
            <a:pPr eaLnBrk="1" hangingPunct="1">
              <a:spcBef>
                <a:spcPct val="0"/>
              </a:spcBef>
            </a:pPr>
            <a:r>
              <a:rPr lang="en-US" altLang="en-US" dirty="0" smtClean="0"/>
              <a:t>That </a:t>
            </a:r>
            <a:r>
              <a:rPr lang="en-US" altLang="en-US" dirty="0" err="1" smtClean="0"/>
              <a:t>couldn</a:t>
            </a:r>
            <a:r>
              <a:rPr lang="ja-JP" altLang="en-US" dirty="0" smtClean="0"/>
              <a:t>’</a:t>
            </a:r>
            <a:r>
              <a:rPr lang="en-US" altLang="ja-JP" dirty="0" smtClean="0"/>
              <a:t>t be further from the truth. </a:t>
            </a:r>
          </a:p>
          <a:p>
            <a:pPr eaLnBrk="1" hangingPunct="1">
              <a:spcBef>
                <a:spcPct val="0"/>
              </a:spcBef>
            </a:pPr>
            <a:endParaRPr lang="en-US" altLang="en-US" dirty="0" smtClean="0"/>
          </a:p>
          <a:p>
            <a:pPr eaLnBrk="1" hangingPunct="1">
              <a:spcBef>
                <a:spcPct val="0"/>
              </a:spcBef>
            </a:pPr>
            <a:r>
              <a:rPr lang="en-US" altLang="en-US" dirty="0" smtClean="0"/>
              <a:t>The fact is, you have the power to accumulate wealth. Many people who never earned a six-figure income become financially independent. How do they do it?</a:t>
            </a:r>
          </a:p>
        </p:txBody>
      </p:sp>
      <p:sp>
        <p:nvSpPr>
          <p:cNvPr id="71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75EF41C7-0666-46EC-9F47-E8E044CC7576}" type="slidenum">
              <a:rPr lang="en-US" altLang="en-US" sz="1200">
                <a:ea typeface="Arial Unicode MS" panose="020B0604020202020204" pitchFamily="34" charset="-128"/>
              </a:rPr>
              <a:pPr eaLnBrk="1" hangingPunct="1"/>
              <a:t>2</a:t>
            </a:fld>
            <a:endParaRPr lang="en-US" altLang="en-US" sz="1200" dirty="0">
              <a:ea typeface="Arial Unicode MS" panose="020B060402020202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Credit card debt is what is known as </a:t>
            </a:r>
            <a:r>
              <a:rPr lang="ja-JP" altLang="en-US" smtClean="0"/>
              <a:t>“</a:t>
            </a:r>
            <a:r>
              <a:rPr lang="en-US" altLang="ja-JP" smtClean="0"/>
              <a:t>revolving</a:t>
            </a:r>
            <a:r>
              <a:rPr lang="ja-JP" altLang="en-US" smtClean="0"/>
              <a:t>”</a:t>
            </a:r>
            <a:r>
              <a:rPr lang="en-US" altLang="ja-JP" smtClean="0"/>
              <a:t> debt. The interest compounds daily instead of monthly which means you can pay much more in interest. Because there is no fixed amount that you pay each month, your debt can go on forever. Additionally, your interest rate could change at almost any time and there is little a consumer can do beyond paying off the entire balance at once.</a:t>
            </a:r>
            <a:endParaRPr lang="en-US" altLang="en-US" smtClean="0"/>
          </a:p>
        </p:txBody>
      </p:sp>
      <p:sp>
        <p:nvSpPr>
          <p:cNvPr id="460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22F5CA20-6B73-4C4A-9BC5-F100BE102F07}" type="slidenum">
              <a:rPr lang="en-US" altLang="en-US" sz="1200">
                <a:ea typeface="Arial Unicode MS" panose="020B0604020202020204" pitchFamily="34" charset="-128"/>
              </a:rPr>
              <a:pPr eaLnBrk="1" hangingPunct="1"/>
              <a:t>20</a:t>
            </a:fld>
            <a:endParaRPr lang="en-US" altLang="en-US" sz="1200" dirty="0">
              <a:ea typeface="Arial Unicode MS" panose="020B060402020202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If the idea of paying off your debt seems overwhelming, consider debt stacking. They say you can eat an elephant – one bite at a time. Well, the same concept works with paying off your debt! By taking into account the interest rate and amount of debt, debt stacking identifies an ideal order for you to pay off your debts. </a:t>
            </a:r>
          </a:p>
          <a:p>
            <a:pPr eaLnBrk="1" hangingPunct="1">
              <a:spcBef>
                <a:spcPct val="0"/>
              </a:spcBef>
            </a:pPr>
            <a:endParaRPr lang="en-US" altLang="en-US" smtClean="0"/>
          </a:p>
          <a:p>
            <a:pPr eaLnBrk="1" hangingPunct="1">
              <a:spcBef>
                <a:spcPct val="0"/>
              </a:spcBef>
            </a:pPr>
            <a:r>
              <a:rPr lang="en-US" altLang="en-US" smtClean="0"/>
              <a:t>You begin by making consistent payments on all of your debts. </a:t>
            </a:r>
          </a:p>
          <a:p>
            <a:pPr eaLnBrk="1" hangingPunct="1">
              <a:spcBef>
                <a:spcPct val="0"/>
              </a:spcBef>
            </a:pPr>
            <a:endParaRPr lang="en-US" altLang="en-US" smtClean="0"/>
          </a:p>
          <a:p>
            <a:pPr eaLnBrk="1" hangingPunct="1">
              <a:spcBef>
                <a:spcPct val="0"/>
              </a:spcBef>
            </a:pPr>
            <a:r>
              <a:rPr lang="en-US" altLang="en-US" smtClean="0"/>
              <a:t>When you pay off your first debt account, you roll that payment into the payment that you were making on the next account. These extra dollars help you reduce the effect of compound interest working against you. As each debt is paid off, you apply the amount you were paying to that debt to the payment that you were making on the next account.</a:t>
            </a:r>
          </a:p>
        </p:txBody>
      </p:sp>
      <p:sp>
        <p:nvSpPr>
          <p:cNvPr id="48131"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EBD291AD-016D-4ACE-BC2B-51BD7B2A0D11}" type="slidenum">
              <a:rPr lang="en-US" altLang="en-US" sz="1200">
                <a:ea typeface="Arial Unicode MS" panose="020B0604020202020204" pitchFamily="34" charset="-128"/>
              </a:rPr>
              <a:pPr algn="r" eaLnBrk="1" hangingPunct="1"/>
              <a:t>21</a:t>
            </a:fld>
            <a:endParaRPr lang="en-US" altLang="en-US" sz="1200" dirty="0">
              <a:ea typeface="Arial Unicode MS" panose="020B060402020202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Debt stacking allows you to make the same total monthly payment each month toward all of your debt and works best when you do not accrue any new debts. </a:t>
            </a:r>
          </a:p>
          <a:p>
            <a:pPr eaLnBrk="1" hangingPunct="1">
              <a:spcBef>
                <a:spcPct val="0"/>
              </a:spcBef>
            </a:pPr>
            <a:endParaRPr lang="en-US" altLang="en-US" smtClean="0"/>
          </a:p>
          <a:p>
            <a:pPr eaLnBrk="1" hangingPunct="1">
              <a:spcBef>
                <a:spcPct val="0"/>
              </a:spcBef>
            </a:pPr>
            <a:r>
              <a:rPr lang="en-US" altLang="en-US" smtClean="0"/>
              <a:t>You continue this process until you have paid off all of your debts. When you finish paying off your debts, you can apply the amount you were paying towards your debt toward creating wealth and financial independence!</a:t>
            </a:r>
          </a:p>
        </p:txBody>
      </p:sp>
      <p:sp>
        <p:nvSpPr>
          <p:cNvPr id="5017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12D713EF-247F-4C6E-ABC1-ADEB4FB6FE75}" type="slidenum">
              <a:rPr lang="en-US" altLang="en-US" sz="1200">
                <a:ea typeface="Arial Unicode MS" panose="020B0604020202020204" pitchFamily="34" charset="-128"/>
              </a:rPr>
              <a:pPr algn="r" eaLnBrk="1" hangingPunct="1"/>
              <a:t>22</a:t>
            </a:fld>
            <a:endParaRPr lang="en-US" altLang="en-US" sz="1200" dirty="0">
              <a:ea typeface="Arial Unicode MS" panose="020B060402020202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2227"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8762D26F-57CB-4B20-97D3-A4861B3A1C85}" type="slidenum">
              <a:rPr lang="en-US" altLang="en-US" sz="1200">
                <a:ea typeface="Arial Unicode MS" panose="020B0604020202020204" pitchFamily="34" charset="-128"/>
              </a:rPr>
              <a:pPr algn="r" eaLnBrk="1" hangingPunct="1"/>
              <a:t>23</a:t>
            </a:fld>
            <a:endParaRPr lang="en-US" altLang="en-US" sz="1200" dirty="0">
              <a:ea typeface="Arial Unicode MS" panose="020B060402020202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One of the most important expenditures the average family should make is life insurance. It is also one of the most misunderstood.</a:t>
            </a:r>
          </a:p>
          <a:p>
            <a:pPr eaLnBrk="1" hangingPunct="1">
              <a:spcBef>
                <a:spcPct val="0"/>
              </a:spcBef>
            </a:pPr>
            <a:endParaRPr lang="en-US" altLang="en-US" smtClean="0"/>
          </a:p>
          <a:p>
            <a:pPr eaLnBrk="1" hangingPunct="1">
              <a:spcBef>
                <a:spcPct val="0"/>
              </a:spcBef>
            </a:pPr>
            <a:r>
              <a:rPr lang="en-US" altLang="en-US" smtClean="0"/>
              <a:t>The wisdom of your life insurance purchase could make a major difference in your family</a:t>
            </a:r>
            <a:r>
              <a:rPr lang="ja-JP" altLang="en-US" smtClean="0"/>
              <a:t>’</a:t>
            </a:r>
            <a:r>
              <a:rPr lang="en-US" altLang="ja-JP" smtClean="0"/>
              <a:t>s security, should you die, and your quality of life if you don</a:t>
            </a:r>
            <a:r>
              <a:rPr lang="ja-JP" altLang="en-US" smtClean="0"/>
              <a:t>’</a:t>
            </a:r>
            <a:r>
              <a:rPr lang="en-US" altLang="ja-JP" smtClean="0"/>
              <a:t>t. </a:t>
            </a:r>
          </a:p>
          <a:p>
            <a:pPr eaLnBrk="1" hangingPunct="1">
              <a:spcBef>
                <a:spcPct val="0"/>
              </a:spcBef>
            </a:pPr>
            <a:endParaRPr lang="en-US" altLang="en-US" smtClean="0"/>
          </a:p>
        </p:txBody>
      </p:sp>
      <p:sp>
        <p:nvSpPr>
          <p:cNvPr id="542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D141E790-E5EE-4571-A338-74B666917D06}" type="slidenum">
              <a:rPr lang="en-US" altLang="en-US" sz="1200">
                <a:ea typeface="Arial Unicode MS" panose="020B0604020202020204" pitchFamily="34" charset="-128"/>
              </a:rPr>
              <a:pPr eaLnBrk="1" hangingPunct="1"/>
              <a:t>24</a:t>
            </a:fld>
            <a:endParaRPr lang="en-US" altLang="en-US" sz="1200" dirty="0">
              <a:ea typeface="Arial Unicode MS" panose="020B060402020202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63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A1F217A3-DF01-4385-A7C1-78BF24C00F1B}" type="slidenum">
              <a:rPr lang="en-US" altLang="en-US" sz="1200">
                <a:ea typeface="Arial Unicode MS" panose="020B0604020202020204" pitchFamily="34" charset="-128"/>
              </a:rPr>
              <a:pPr eaLnBrk="1" hangingPunct="1"/>
              <a:t>25</a:t>
            </a:fld>
            <a:endParaRPr lang="en-US" altLang="en-US" sz="1200" dirty="0">
              <a:ea typeface="Arial Unicode MS" panose="020B060402020202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According to the Theory of Decreasing Responsibility, your need for life insurance peaks along with your family responsibilities. When you</a:t>
            </a:r>
            <a:r>
              <a:rPr lang="ja-JP" altLang="en-US" dirty="0" smtClean="0"/>
              <a:t>’</a:t>
            </a:r>
            <a:r>
              <a:rPr lang="en-US" altLang="ja-JP" dirty="0" smtClean="0"/>
              <a:t>re young, you buy low-cost death protection, term insurance, enough to protect the loss of your earning power, and put the maximum amount you can afford into a promising investment program. When you</a:t>
            </a:r>
            <a:r>
              <a:rPr lang="ja-JP" altLang="en-US" dirty="0" smtClean="0"/>
              <a:t>’</a:t>
            </a:r>
            <a:r>
              <a:rPr lang="en-US" altLang="ja-JP" dirty="0" smtClean="0"/>
              <a:t>re older, you may have much less need for insurance coverage. If you</a:t>
            </a:r>
            <a:r>
              <a:rPr lang="ja-JP" altLang="en-US" dirty="0" smtClean="0"/>
              <a:t>’</a:t>
            </a:r>
            <a:r>
              <a:rPr lang="en-US" altLang="ja-JP" dirty="0" err="1" smtClean="0"/>
              <a:t>ve</a:t>
            </a:r>
            <a:r>
              <a:rPr lang="en-US" altLang="ja-JP" dirty="0" smtClean="0"/>
              <a:t> saved and invested wisely you should have a significant amount of accumulated cash. You</a:t>
            </a:r>
            <a:r>
              <a:rPr lang="ja-JP" altLang="en-US" dirty="0" smtClean="0"/>
              <a:t>’</a:t>
            </a:r>
            <a:r>
              <a:rPr lang="en-US" altLang="ja-JP" dirty="0" err="1" smtClean="0"/>
              <a:t>ve</a:t>
            </a:r>
            <a:r>
              <a:rPr lang="en-US" altLang="ja-JP" dirty="0" smtClean="0"/>
              <a:t> become </a:t>
            </a:r>
            <a:r>
              <a:rPr lang="ja-JP" altLang="en-US" dirty="0" smtClean="0"/>
              <a:t>“</a:t>
            </a:r>
            <a:r>
              <a:rPr lang="en-US" altLang="ja-JP" dirty="0" smtClean="0"/>
              <a:t>self-insured</a:t>
            </a:r>
            <a:r>
              <a:rPr lang="ja-JP" altLang="en-US" dirty="0" smtClean="0"/>
              <a:t>”</a:t>
            </a:r>
            <a:r>
              <a:rPr lang="en-US" altLang="ja-JP" dirty="0" smtClean="0"/>
              <a:t> and eliminated your need for life insurance. </a:t>
            </a:r>
          </a:p>
          <a:p>
            <a:pPr eaLnBrk="1" hangingPunct="1">
              <a:spcBef>
                <a:spcPct val="0"/>
              </a:spcBef>
            </a:pPr>
            <a:endParaRPr lang="en-US" altLang="en-US" dirty="0" smtClean="0"/>
          </a:p>
        </p:txBody>
      </p:sp>
      <p:sp>
        <p:nvSpPr>
          <p:cNvPr id="583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FF3AE19A-69FA-4540-8E91-C0AD5EA7D3B4}" type="slidenum">
              <a:rPr lang="en-US" altLang="en-US" sz="1200">
                <a:ea typeface="Arial Unicode MS" panose="020B0604020202020204" pitchFamily="34" charset="-128"/>
              </a:rPr>
              <a:pPr eaLnBrk="1" hangingPunct="1"/>
              <a:t>26</a:t>
            </a:fld>
            <a:endParaRPr lang="en-US" altLang="en-US" sz="1200" dirty="0">
              <a:ea typeface="Arial Unicode MS" panose="020B060402020202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04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B9FFE9D3-0586-4C2E-8B57-0F3700641780}" type="slidenum">
              <a:rPr lang="en-US" altLang="en-US" sz="1200">
                <a:ea typeface="Arial Unicode MS" panose="020B0604020202020204" pitchFamily="34" charset="-128"/>
              </a:rPr>
              <a:pPr eaLnBrk="1" hangingPunct="1"/>
              <a:t>27</a:t>
            </a:fld>
            <a:endParaRPr lang="en-US" altLang="en-US" sz="1200" dirty="0">
              <a:ea typeface="Arial Unicode MS" panose="020B060402020202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The chart shows the difference in the industry average premium per thousand dollars of protection between Primerica term insurance and cash value insurance.</a:t>
            </a:r>
          </a:p>
        </p:txBody>
      </p:sp>
      <p:sp>
        <p:nvSpPr>
          <p:cNvPr id="645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1528224C-AECE-4F6D-8D14-256FFF020FDF}" type="slidenum">
              <a:rPr lang="en-US" altLang="en-US" sz="1200">
                <a:ea typeface="Arial Unicode MS" panose="020B0604020202020204" pitchFamily="34" charset="-128"/>
              </a:rPr>
              <a:pPr eaLnBrk="1" hangingPunct="1"/>
              <a:t>28</a:t>
            </a:fld>
            <a:endParaRPr lang="en-US" altLang="en-US" sz="1200" dirty="0">
              <a:ea typeface="Arial Unicode MS" panose="020B060402020202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6563"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926CE159-7127-41C8-A37B-8AD09FA76EEC}" type="slidenum">
              <a:rPr lang="en-US" altLang="en-US" sz="1200">
                <a:ea typeface="Arial Unicode MS" panose="020B0604020202020204" pitchFamily="34" charset="-128"/>
              </a:rPr>
              <a:pPr algn="r" eaLnBrk="1" hangingPunct="1"/>
              <a:t>29</a:t>
            </a:fld>
            <a:endParaRPr lang="en-US" altLang="en-US" sz="1200" dirty="0">
              <a:ea typeface="Arial Unicode MS" panose="020B060402020202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No matter what your income level, you can achieve financial security – if you take the time to learn a few simple principles about how money works.</a:t>
            </a:r>
          </a:p>
        </p:txBody>
      </p:sp>
      <p:sp>
        <p:nvSpPr>
          <p:cNvPr id="921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8ABFC1CD-E292-4B09-BC4D-C909F8AA288D}" type="slidenum">
              <a:rPr lang="en-US" altLang="en-US" sz="1200">
                <a:ea typeface="Arial Unicode MS" panose="020B0604020202020204" pitchFamily="34" charset="-128"/>
              </a:rPr>
              <a:pPr algn="r" eaLnBrk="1" hangingPunct="1"/>
              <a:t>3</a:t>
            </a:fld>
            <a:endParaRPr lang="en-US" altLang="en-US" sz="1200" dirty="0">
              <a:ea typeface="Arial Unicode MS" panose="020B060402020202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Do you have a job? Then you have a tax problem! The harder you work to get ahead and build your income, the more taxes you pay. In order to have the maximum cash at retirement, you need to find a way to minimize taxes. </a:t>
            </a:r>
          </a:p>
          <a:p>
            <a:pPr eaLnBrk="1" hangingPunct="1">
              <a:spcBef>
                <a:spcPct val="0"/>
              </a:spcBef>
            </a:pPr>
            <a:endParaRPr lang="en-US" altLang="en-US" smtClean="0"/>
          </a:p>
        </p:txBody>
      </p:sp>
      <p:sp>
        <p:nvSpPr>
          <p:cNvPr id="686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BA8A7409-0D56-4C3F-8529-616A0422CD0D}" type="slidenum">
              <a:rPr lang="en-US" altLang="en-US" sz="1200">
                <a:ea typeface="Arial Unicode MS" panose="020B0604020202020204" pitchFamily="34" charset="-128"/>
              </a:rPr>
              <a:pPr eaLnBrk="1" hangingPunct="1"/>
              <a:t>30</a:t>
            </a:fld>
            <a:endParaRPr lang="en-US" altLang="en-US" sz="1200" dirty="0">
              <a:ea typeface="Arial Unicode MS" panose="020B060402020202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As you begin </a:t>
            </a:r>
            <a:r>
              <a:rPr lang="ja-JP" altLang="en-US" dirty="0" smtClean="0"/>
              <a:t>“</a:t>
            </a:r>
            <a:r>
              <a:rPr lang="en-US" altLang="ja-JP" dirty="0" smtClean="0"/>
              <a:t>paying yourself first</a:t>
            </a:r>
            <a:r>
              <a:rPr lang="ja-JP" altLang="en-US" dirty="0" smtClean="0"/>
              <a:t>”</a:t>
            </a:r>
            <a:r>
              <a:rPr lang="en-US" altLang="ja-JP" dirty="0" smtClean="0"/>
              <a:t> you can invest money you</a:t>
            </a:r>
            <a:r>
              <a:rPr lang="ja-JP" altLang="en-US" dirty="0" smtClean="0"/>
              <a:t>’</a:t>
            </a:r>
            <a:r>
              <a:rPr lang="en-US" altLang="ja-JP" dirty="0" err="1" smtClean="0"/>
              <a:t>ve</a:t>
            </a:r>
            <a:r>
              <a:rPr lang="en-US" altLang="ja-JP" dirty="0" smtClean="0"/>
              <a:t> earmarked for your long-term goals through a tax-deferred retirement account. This allows you to postpone paying taxes on your earnings. </a:t>
            </a:r>
          </a:p>
          <a:p>
            <a:pPr eaLnBrk="1" hangingPunct="1">
              <a:spcBef>
                <a:spcPct val="0"/>
              </a:spcBef>
            </a:pPr>
            <a:endParaRPr lang="en-US" altLang="en-US" dirty="0" smtClean="0"/>
          </a:p>
          <a:p>
            <a:pPr eaLnBrk="1" hangingPunct="1">
              <a:spcBef>
                <a:spcPct val="0"/>
              </a:spcBef>
            </a:pPr>
            <a:r>
              <a:rPr lang="en-US" altLang="en-US" dirty="0" smtClean="0"/>
              <a:t>That means more money is allowed to compound and work for you than if income taxes were taken out of each year</a:t>
            </a:r>
            <a:r>
              <a:rPr lang="ja-JP" altLang="en-US" dirty="0" smtClean="0"/>
              <a:t>’</a:t>
            </a:r>
            <a:r>
              <a:rPr lang="en-US" altLang="ja-JP" dirty="0" smtClean="0"/>
              <a:t>s earnings. Take a look at the power of tax deferral.</a:t>
            </a:r>
            <a:endParaRPr lang="en-US" altLang="en-US" dirty="0" smtClean="0"/>
          </a:p>
        </p:txBody>
      </p:sp>
      <p:sp>
        <p:nvSpPr>
          <p:cNvPr id="7065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AAD70932-5F1D-480D-819D-5713D7C13B71}" type="slidenum">
              <a:rPr lang="en-US" altLang="en-US" sz="1200">
                <a:ea typeface="Arial Unicode MS" panose="020B0604020202020204" pitchFamily="34" charset="-128"/>
              </a:rPr>
              <a:pPr algn="r" eaLnBrk="1" hangingPunct="1"/>
              <a:t>31</a:t>
            </a:fld>
            <a:endParaRPr lang="en-US" altLang="en-US" sz="1200" dirty="0">
              <a:ea typeface="Arial Unicode MS" panose="020B060402020202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2707"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7519DC72-E02F-401F-BF09-08373AEBE27B}" type="slidenum">
              <a:rPr lang="en-US" altLang="en-US" sz="1200">
                <a:ea typeface="Arial Unicode MS" panose="020B0604020202020204" pitchFamily="34" charset="-128"/>
              </a:rPr>
              <a:pPr algn="r" eaLnBrk="1" hangingPunct="1"/>
              <a:t>32</a:t>
            </a:fld>
            <a:endParaRPr lang="en-US" altLang="en-US" sz="1200" dirty="0">
              <a:ea typeface="Arial Unicode MS" panose="020B060402020202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4755"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F5422258-36B2-49CD-8B81-C6735FD5DD2F}" type="slidenum">
              <a:rPr lang="en-US" altLang="en-US" sz="1200">
                <a:ea typeface="Arial Unicode MS" panose="020B0604020202020204" pitchFamily="34" charset="-128"/>
              </a:rPr>
              <a:pPr algn="r" eaLnBrk="1" hangingPunct="1"/>
              <a:t>33</a:t>
            </a:fld>
            <a:endParaRPr lang="en-US" altLang="en-US" sz="1200" dirty="0">
              <a:ea typeface="Arial Unicode MS" panose="020B060402020202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Bef>
                <a:spcPct val="0"/>
              </a:spcBef>
            </a:pPr>
            <a:endParaRPr lang="en-US" altLang="en-US" smtClean="0"/>
          </a:p>
        </p:txBody>
      </p:sp>
      <p:sp>
        <p:nvSpPr>
          <p:cNvPr id="76803"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6FF3327D-21DD-45F7-929E-6F1AD5FDD39B}" type="slidenum">
              <a:rPr lang="en-US" altLang="en-US" sz="1200">
                <a:ea typeface="Arial Unicode MS" panose="020B0604020202020204" pitchFamily="34" charset="-128"/>
              </a:rPr>
              <a:pPr algn="r" eaLnBrk="1" hangingPunct="1"/>
              <a:t>34</a:t>
            </a:fld>
            <a:endParaRPr lang="en-US" altLang="en-US" sz="1200" dirty="0">
              <a:ea typeface="Arial Unicode MS" panose="020B060402020202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Bef>
                <a:spcPct val="0"/>
              </a:spcBef>
            </a:pPr>
            <a:endParaRPr lang="en-US" altLang="en-US" smtClean="0"/>
          </a:p>
        </p:txBody>
      </p:sp>
      <p:sp>
        <p:nvSpPr>
          <p:cNvPr id="78851"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FE2BBCAC-A674-4E3E-A886-7B608933281B}" type="slidenum">
              <a:rPr lang="en-US" altLang="en-US" sz="1200">
                <a:ea typeface="Arial Unicode MS" panose="020B0604020202020204" pitchFamily="34" charset="-128"/>
              </a:rPr>
              <a:pPr algn="r" eaLnBrk="1" hangingPunct="1"/>
              <a:t>35</a:t>
            </a:fld>
            <a:endParaRPr lang="en-US" altLang="en-US" sz="1200" dirty="0">
              <a:ea typeface="Arial Unicode MS" panose="020B060402020202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Bef>
                <a:spcPct val="0"/>
              </a:spcBef>
            </a:pPr>
            <a:endParaRPr lang="en-US" altLang="en-US" smtClean="0"/>
          </a:p>
        </p:txBody>
      </p:sp>
      <p:sp>
        <p:nvSpPr>
          <p:cNvPr id="8089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88062F98-F734-44A4-A09B-7AE227B34C23}" type="slidenum">
              <a:rPr lang="en-US" altLang="en-US" sz="1200">
                <a:ea typeface="Arial Unicode MS" panose="020B0604020202020204" pitchFamily="34" charset="-128"/>
              </a:rPr>
              <a:pPr algn="r" eaLnBrk="1" hangingPunct="1"/>
              <a:t>36</a:t>
            </a:fld>
            <a:endParaRPr lang="en-US" altLang="en-US" sz="1200" dirty="0">
              <a:ea typeface="Arial Unicode MS" panose="020B060402020202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2947"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5BA28EC6-D131-4089-920D-D86C0DC2BFB3}" type="slidenum">
              <a:rPr lang="en-US" altLang="en-US" sz="1200">
                <a:ea typeface="Arial Unicode MS" panose="020B0604020202020204" pitchFamily="34" charset="-128"/>
              </a:rPr>
              <a:pPr algn="r" eaLnBrk="1" hangingPunct="1"/>
              <a:t>37</a:t>
            </a:fld>
            <a:endParaRPr lang="en-US" altLang="en-US" sz="1200" dirty="0">
              <a:ea typeface="Arial Unicode MS" panose="020B060402020202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5000"/>
              </a:lnSpc>
              <a:spcBef>
                <a:spcPct val="0"/>
              </a:spcBef>
              <a:spcAft>
                <a:spcPct val="35000"/>
              </a:spcAft>
            </a:pPr>
            <a:r>
              <a:rPr lang="en-US" altLang="en-US" smtClean="0"/>
              <a:t>It can’t be stressed enough: the sooner you start to save, the less you will have to put away. Look at how opening an RRSP today can help you secure a comfortable retirement.</a:t>
            </a:r>
          </a:p>
        </p:txBody>
      </p:sp>
      <p:sp>
        <p:nvSpPr>
          <p:cNvPr id="84995"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6" tIns="45877" rIns="91756" bIns="45877"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0FB38612-0379-48AD-BF69-D22AF6958409}" type="slidenum">
              <a:rPr lang="en-US" altLang="en-US" sz="1200">
                <a:ea typeface="Arial Unicode MS" panose="020B0604020202020204" pitchFamily="34" charset="-128"/>
              </a:rPr>
              <a:pPr algn="r" eaLnBrk="1" hangingPunct="1"/>
              <a:t>38</a:t>
            </a:fld>
            <a:endParaRPr lang="en-US" altLang="en-US" sz="1200" dirty="0">
              <a:ea typeface="Arial Unicode MS" panose="020B060402020202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Many people fail financially because they don</a:t>
            </a:r>
            <a:r>
              <a:rPr lang="ja-JP" altLang="en-US" dirty="0" smtClean="0"/>
              <a:t>’</a:t>
            </a:r>
            <a:r>
              <a:rPr lang="en-US" altLang="ja-JP" dirty="0" smtClean="0"/>
              <a:t>t understand the key concept of becoming an owner, not a loaner. Most people are </a:t>
            </a:r>
            <a:r>
              <a:rPr lang="ja-JP" altLang="en-US" dirty="0" smtClean="0"/>
              <a:t>“</a:t>
            </a:r>
            <a:r>
              <a:rPr lang="en-US" altLang="ja-JP" dirty="0" smtClean="0"/>
              <a:t>loaners.</a:t>
            </a:r>
            <a:r>
              <a:rPr lang="ja-JP" altLang="en-US" dirty="0" smtClean="0"/>
              <a:t>”</a:t>
            </a:r>
            <a:r>
              <a:rPr lang="en-US" altLang="ja-JP" dirty="0" smtClean="0"/>
              <a:t> They invest their money in what they consider to be </a:t>
            </a:r>
            <a:r>
              <a:rPr lang="ja-JP" altLang="en-US" dirty="0" smtClean="0"/>
              <a:t>“</a:t>
            </a:r>
            <a:r>
              <a:rPr lang="en-US" altLang="ja-JP" dirty="0" smtClean="0"/>
              <a:t>safe</a:t>
            </a:r>
            <a:r>
              <a:rPr lang="ja-JP" altLang="en-US" dirty="0" smtClean="0"/>
              <a:t>”</a:t>
            </a:r>
            <a:r>
              <a:rPr lang="en-US" altLang="ja-JP" dirty="0" smtClean="0"/>
              <a:t> investments, usually a local bank or credit union. But here</a:t>
            </a:r>
            <a:r>
              <a:rPr lang="ja-JP" altLang="en-US" dirty="0" smtClean="0"/>
              <a:t>’</a:t>
            </a:r>
            <a:r>
              <a:rPr lang="en-US" altLang="ja-JP" dirty="0" smtClean="0"/>
              <a:t>s what happens.</a:t>
            </a:r>
            <a:endParaRPr lang="en-US" altLang="en-US" dirty="0" smtClean="0"/>
          </a:p>
        </p:txBody>
      </p:sp>
      <p:sp>
        <p:nvSpPr>
          <p:cNvPr id="870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A6D6F052-426A-4F5A-B09B-B4127857904F}" type="slidenum">
              <a:rPr lang="en-US" altLang="en-US" sz="1200">
                <a:ea typeface="Arial Unicode MS" panose="020B0604020202020204" pitchFamily="34" charset="-128"/>
              </a:rPr>
              <a:pPr eaLnBrk="1" hangingPunct="1"/>
              <a:t>39</a:t>
            </a:fld>
            <a:endParaRPr lang="en-US" altLang="en-US" sz="1200" dirty="0">
              <a:ea typeface="Arial Unicode MS" panose="020B060402020202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Did you know one of the biggest financial mistakes most people make is dependence? Dependence on others allows </a:t>
            </a:r>
            <a:r>
              <a:rPr lang="ja-JP" altLang="en-US" dirty="0" smtClean="0"/>
              <a:t>“</a:t>
            </a:r>
            <a:r>
              <a:rPr lang="en-US" altLang="ja-JP" dirty="0" smtClean="0"/>
              <a:t>outside</a:t>
            </a:r>
            <a:r>
              <a:rPr lang="ja-JP" altLang="en-US" dirty="0" smtClean="0"/>
              <a:t>”</a:t>
            </a:r>
            <a:r>
              <a:rPr lang="en-US" altLang="ja-JP" dirty="0" smtClean="0"/>
              <a:t> factors in people</a:t>
            </a:r>
            <a:r>
              <a:rPr lang="ja-JP" altLang="en-US" dirty="0" smtClean="0"/>
              <a:t>’</a:t>
            </a:r>
            <a:r>
              <a:rPr lang="en-US" altLang="ja-JP" dirty="0" smtClean="0"/>
              <a:t>s lives to control them. The secret to financial security is learning to control the things you CAN control.</a:t>
            </a:r>
            <a:endParaRPr lang="en-US" altLang="en-US" dirty="0" smtClean="0"/>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8B2C3860-8951-4F4F-84A5-AF75D105F09F}" type="slidenum">
              <a:rPr lang="en-US" altLang="en-US" sz="1200">
                <a:ea typeface="Arial Unicode MS" panose="020B0604020202020204" pitchFamily="34" charset="-128"/>
              </a:rPr>
              <a:pPr eaLnBrk="1" hangingPunct="1"/>
              <a:t>4</a:t>
            </a:fld>
            <a:endParaRPr lang="en-US" altLang="en-US" sz="1200" dirty="0">
              <a:ea typeface="Arial Unicode MS" panose="020B060402020202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bank takes their money, pays them the current rate, maybe around 1% at this time, and then loans that money out or invests that money directly in the economy. The bank receives high rates of interest on its investments and is happy to pay you a low interest rate for the use of your money. As a general rule what you really have there is a </a:t>
            </a:r>
            <a:r>
              <a:rPr lang="ja-JP" altLang="en-US" dirty="0" smtClean="0"/>
              <a:t>“</a:t>
            </a:r>
            <a:r>
              <a:rPr lang="en-US" altLang="ja-JP" dirty="0" smtClean="0"/>
              <a:t>loaning</a:t>
            </a:r>
            <a:r>
              <a:rPr lang="ja-JP" altLang="en-US" dirty="0" smtClean="0"/>
              <a:t>”</a:t>
            </a:r>
            <a:r>
              <a:rPr lang="en-US" altLang="ja-JP" dirty="0" smtClean="0"/>
              <a:t> account, rather than a </a:t>
            </a:r>
            <a:r>
              <a:rPr lang="ja-JP" altLang="en-US" dirty="0" smtClean="0"/>
              <a:t>“</a:t>
            </a:r>
            <a:r>
              <a:rPr lang="en-US" altLang="ja-JP" dirty="0" smtClean="0"/>
              <a:t>savings</a:t>
            </a:r>
            <a:r>
              <a:rPr lang="ja-JP" altLang="en-US" dirty="0" smtClean="0"/>
              <a:t>”</a:t>
            </a:r>
            <a:r>
              <a:rPr lang="en-US" altLang="ja-JP" dirty="0" smtClean="0"/>
              <a:t> account. You are lending money to the bank and they are making a profit off your money. You have no choice but to reverse the situation, if you want to make your money work for you. You must become an </a:t>
            </a:r>
            <a:r>
              <a:rPr lang="ja-JP" altLang="en-US" dirty="0" smtClean="0"/>
              <a:t>“</a:t>
            </a:r>
            <a:r>
              <a:rPr lang="en-US" altLang="ja-JP" dirty="0" smtClean="0"/>
              <a:t>owner,</a:t>
            </a:r>
            <a:r>
              <a:rPr lang="ja-JP" altLang="en-US" dirty="0" smtClean="0"/>
              <a:t>”</a:t>
            </a:r>
            <a:r>
              <a:rPr lang="en-US" altLang="ja-JP" dirty="0" smtClean="0"/>
              <a:t> not a </a:t>
            </a:r>
            <a:r>
              <a:rPr lang="ja-JP" altLang="en-US" dirty="0" smtClean="0"/>
              <a:t>“</a:t>
            </a:r>
            <a:r>
              <a:rPr lang="en-US" altLang="ja-JP" dirty="0" smtClean="0"/>
              <a:t>loaner.</a:t>
            </a:r>
            <a:r>
              <a:rPr lang="ja-JP" altLang="en-US" dirty="0" smtClean="0"/>
              <a:t>”</a:t>
            </a:r>
            <a:r>
              <a:rPr lang="en-US" altLang="ja-JP" dirty="0" smtClean="0"/>
              <a:t> You must learn to </a:t>
            </a:r>
            <a:r>
              <a:rPr lang="ja-JP" altLang="en-US" dirty="0" smtClean="0"/>
              <a:t>“</a:t>
            </a:r>
            <a:r>
              <a:rPr lang="en-US" altLang="ja-JP" dirty="0" smtClean="0"/>
              <a:t>bypass the middleman.</a:t>
            </a:r>
            <a:r>
              <a:rPr lang="ja-JP" altLang="en-US" dirty="0" smtClean="0"/>
              <a:t>”</a:t>
            </a:r>
            <a:endParaRPr lang="en-US" altLang="en-US" dirty="0" smtClean="0"/>
          </a:p>
        </p:txBody>
      </p:sp>
      <p:sp>
        <p:nvSpPr>
          <p:cNvPr id="890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C337E40F-8FBA-461D-A302-2B037C6B5B76}" type="slidenum">
              <a:rPr lang="en-US" altLang="en-US" sz="1200">
                <a:ea typeface="Arial Unicode MS" panose="020B0604020202020204" pitchFamily="34" charset="-128"/>
              </a:rPr>
              <a:pPr eaLnBrk="1" hangingPunct="1"/>
              <a:t>40</a:t>
            </a:fld>
            <a:endParaRPr lang="en-US" altLang="en-US" sz="1200" dirty="0">
              <a:ea typeface="Arial Unicode MS" panose="020B060402020202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Even though you may feel comfortable with the fact that investments in banks and savings and loans are </a:t>
            </a:r>
            <a:r>
              <a:rPr lang="ja-JP" altLang="en-US" dirty="0" smtClean="0"/>
              <a:t>“</a:t>
            </a:r>
            <a:r>
              <a:rPr lang="en-US" altLang="ja-JP" dirty="0" smtClean="0"/>
              <a:t>guaranteed</a:t>
            </a:r>
            <a:r>
              <a:rPr lang="ja-JP" altLang="en-US" dirty="0" smtClean="0"/>
              <a:t>”</a:t>
            </a:r>
            <a:r>
              <a:rPr lang="en-US" altLang="ja-JP" dirty="0" smtClean="0"/>
              <a:t> against loss by the FDIC, you may not have considered the impact of inflation.</a:t>
            </a:r>
            <a:endParaRPr lang="en-US" altLang="en-US" dirty="0" smtClean="0"/>
          </a:p>
        </p:txBody>
      </p:sp>
      <p:sp>
        <p:nvSpPr>
          <p:cNvPr id="9113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BF7EE025-4289-4CAE-93CC-EECB7C85D783}" type="slidenum">
              <a:rPr lang="en-US" altLang="en-US" sz="1200">
                <a:ea typeface="Arial Unicode MS" panose="020B0604020202020204" pitchFamily="34" charset="-128"/>
              </a:rPr>
              <a:pPr algn="r" eaLnBrk="1" hangingPunct="1"/>
              <a:t>41</a:t>
            </a:fld>
            <a:endParaRPr lang="en-US" altLang="en-US" sz="1200" dirty="0">
              <a:ea typeface="Arial Unicode MS" panose="020B060402020202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For years, financial experts used the analogy of a three-legged stool to demonstrate the primary sources that provide retirement income. Gone are the days when you can count on a pension from your employer</a:t>
            </a:r>
            <a:r>
              <a:rPr lang="en-US" altLang="en-US" smtClean="0"/>
              <a:t>: Simply </a:t>
            </a:r>
            <a:r>
              <a:rPr lang="en-US" altLang="en-US" dirty="0" smtClean="0"/>
              <a:t>put, it</a:t>
            </a:r>
            <a:r>
              <a:rPr lang="ja-JP" altLang="en-US" dirty="0" smtClean="0"/>
              <a:t>’</a:t>
            </a:r>
            <a:r>
              <a:rPr lang="en-US" altLang="ja-JP" dirty="0" smtClean="0"/>
              <a:t>s up to you to fund your retirement!</a:t>
            </a:r>
            <a:endParaRPr lang="en-US" altLang="en-US" dirty="0" smtClean="0"/>
          </a:p>
        </p:txBody>
      </p:sp>
      <p:sp>
        <p:nvSpPr>
          <p:cNvPr id="931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4FAE17F6-CE76-4039-8382-A6AB3D44B518}" type="slidenum">
              <a:rPr lang="en-US" altLang="en-US" sz="1200">
                <a:ea typeface="Arial Unicode MS" panose="020B0604020202020204" pitchFamily="34" charset="-128"/>
              </a:rPr>
              <a:pPr eaLnBrk="1" hangingPunct="1"/>
              <a:t>42</a:t>
            </a:fld>
            <a:endParaRPr lang="en-US" altLang="en-US" sz="1200" dirty="0">
              <a:ea typeface="Arial Unicode MS" panose="020B060402020202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With the problem of low returns in </a:t>
            </a:r>
            <a:r>
              <a:rPr lang="ja-JP" altLang="en-US" dirty="0" smtClean="0"/>
              <a:t>“</a:t>
            </a:r>
            <a:r>
              <a:rPr lang="en-US" altLang="ja-JP" dirty="0" smtClean="0"/>
              <a:t>safe</a:t>
            </a:r>
            <a:r>
              <a:rPr lang="ja-JP" altLang="en-US" dirty="0" smtClean="0"/>
              <a:t>”</a:t>
            </a:r>
            <a:r>
              <a:rPr lang="en-US" altLang="ja-JP" dirty="0" smtClean="0"/>
              <a:t> investments, where can you go to have the potential to get the kind of rate of return you need to keep ahead of the savings game? The answer: Equity investments (the stock market). </a:t>
            </a:r>
          </a:p>
          <a:p>
            <a:pPr eaLnBrk="1" hangingPunct="1">
              <a:spcBef>
                <a:spcPct val="0"/>
              </a:spcBef>
            </a:pPr>
            <a:endParaRPr lang="en-US" altLang="en-US" dirty="0" smtClean="0"/>
          </a:p>
          <a:p>
            <a:pPr eaLnBrk="1" hangingPunct="1">
              <a:spcBef>
                <a:spcPct val="0"/>
              </a:spcBef>
            </a:pPr>
            <a:r>
              <a:rPr lang="en-US" altLang="en-US" dirty="0" smtClean="0"/>
              <a:t>Investing in the market takes you out of the </a:t>
            </a:r>
            <a:r>
              <a:rPr lang="ja-JP" altLang="en-US" dirty="0" smtClean="0"/>
              <a:t>“</a:t>
            </a:r>
            <a:r>
              <a:rPr lang="en-US" altLang="ja-JP" dirty="0" smtClean="0"/>
              <a:t>savings</a:t>
            </a:r>
            <a:r>
              <a:rPr lang="ja-JP" altLang="en-US" dirty="0" smtClean="0"/>
              <a:t>”</a:t>
            </a:r>
            <a:r>
              <a:rPr lang="en-US" altLang="ja-JP" dirty="0" smtClean="0"/>
              <a:t> mode and into the </a:t>
            </a:r>
            <a:r>
              <a:rPr lang="ja-JP" altLang="en-US" dirty="0" smtClean="0"/>
              <a:t>“</a:t>
            </a:r>
            <a:r>
              <a:rPr lang="en-US" altLang="ja-JP" dirty="0" smtClean="0"/>
              <a:t>investing</a:t>
            </a:r>
            <a:r>
              <a:rPr lang="ja-JP" altLang="en-US" dirty="0" smtClean="0"/>
              <a:t>”</a:t>
            </a:r>
            <a:r>
              <a:rPr lang="en-US" altLang="ja-JP" dirty="0" smtClean="0"/>
              <a:t> mode. Are stocks guaranteed? No. There is always a potential for loss, as well as gain. But for a greater potential rate of return, many investors are willing to accept a greater degree of risk.</a:t>
            </a:r>
            <a:endParaRPr lang="en-US" altLang="en-US" dirty="0" smtClean="0"/>
          </a:p>
        </p:txBody>
      </p:sp>
      <p:sp>
        <p:nvSpPr>
          <p:cNvPr id="952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7E65B123-DA92-4DFA-9B23-167694B1AC59}" type="slidenum">
              <a:rPr lang="en-US" altLang="en-US" sz="1200">
                <a:ea typeface="Arial Unicode MS" panose="020B0604020202020204" pitchFamily="34" charset="-128"/>
              </a:rPr>
              <a:pPr eaLnBrk="1" hangingPunct="1"/>
              <a:t>43</a:t>
            </a:fld>
            <a:endParaRPr lang="en-US" altLang="en-US" sz="1200" dirty="0">
              <a:ea typeface="Arial Unicode MS" panose="020B060402020202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Mutual funds are a great way to </a:t>
            </a:r>
            <a:r>
              <a:rPr lang="ja-JP" altLang="en-US" smtClean="0"/>
              <a:t>“</a:t>
            </a:r>
            <a:r>
              <a:rPr lang="en-US" altLang="ja-JP" smtClean="0"/>
              <a:t>become an owner, not a loaner.</a:t>
            </a:r>
            <a:r>
              <a:rPr lang="ja-JP" altLang="en-US" smtClean="0"/>
              <a:t>”</a:t>
            </a:r>
            <a:r>
              <a:rPr lang="en-US" altLang="ja-JP" smtClean="0"/>
              <a:t> They give average the opportunity to invest in the economy, with professional management. </a:t>
            </a:r>
          </a:p>
          <a:p>
            <a:pPr eaLnBrk="1" hangingPunct="1">
              <a:spcBef>
                <a:spcPct val="0"/>
              </a:spcBef>
            </a:pPr>
            <a:endParaRPr lang="en-US" altLang="en-US" smtClean="0"/>
          </a:p>
          <a:p>
            <a:pPr eaLnBrk="1" hangingPunct="1">
              <a:spcBef>
                <a:spcPct val="0"/>
              </a:spcBef>
            </a:pPr>
            <a:r>
              <a:rPr lang="en-US" altLang="en-US" smtClean="0"/>
              <a:t>There</a:t>
            </a:r>
            <a:r>
              <a:rPr lang="ja-JP" altLang="en-US" smtClean="0"/>
              <a:t>’</a:t>
            </a:r>
            <a:r>
              <a:rPr lang="en-US" altLang="ja-JP" smtClean="0"/>
              <a:t>s no doubt that there is some risk — after all, you</a:t>
            </a:r>
            <a:r>
              <a:rPr lang="ja-JP" altLang="en-US" smtClean="0"/>
              <a:t>’</a:t>
            </a:r>
            <a:r>
              <a:rPr lang="en-US" altLang="ja-JP" smtClean="0"/>
              <a:t>re buying a little piece of the economy, and the economy is influenced by many factors. But, in exchange for that risk, you have the potential for a higher rate of return.</a:t>
            </a:r>
            <a:endParaRPr lang="en-US" altLang="en-US" smtClean="0"/>
          </a:p>
        </p:txBody>
      </p:sp>
      <p:sp>
        <p:nvSpPr>
          <p:cNvPr id="972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DC2AB34F-3749-41FC-9D70-A0EDD5D56AF2}" type="slidenum">
              <a:rPr lang="en-US" altLang="en-US" sz="1200">
                <a:ea typeface="Arial Unicode MS" panose="020B0604020202020204" pitchFamily="34" charset="-128"/>
              </a:rPr>
              <a:pPr eaLnBrk="1" hangingPunct="1"/>
              <a:t>44</a:t>
            </a:fld>
            <a:endParaRPr lang="en-US" altLang="en-US" sz="1200" dirty="0">
              <a:ea typeface="Arial Unicode MS" panose="020B060402020202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Professional money managers invest the </a:t>
            </a:r>
            <a:r>
              <a:rPr lang="ja-JP" altLang="en-US" dirty="0" smtClean="0"/>
              <a:t>“</a:t>
            </a:r>
            <a:r>
              <a:rPr lang="en-US" altLang="ja-JP" dirty="0" smtClean="0"/>
              <a:t>pool</a:t>
            </a:r>
            <a:r>
              <a:rPr lang="ja-JP" altLang="en-US" dirty="0" smtClean="0"/>
              <a:t>”</a:t>
            </a:r>
            <a:r>
              <a:rPr lang="en-US" altLang="ja-JP" dirty="0" smtClean="0"/>
              <a:t> for you, keeping the investments under constant supervision. The money managers use their knowledge of securities and changing market conditions to invest the pooled assets in many different companies within a variety of industries.</a:t>
            </a:r>
            <a:endParaRPr lang="en-US" altLang="en-US" dirty="0" smtClean="0"/>
          </a:p>
        </p:txBody>
      </p:sp>
      <p:sp>
        <p:nvSpPr>
          <p:cNvPr id="99331"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C1D9F6CA-CE5B-4A94-A367-E8B03E772FDB}" type="slidenum">
              <a:rPr lang="en-US" altLang="en-US" sz="1200">
                <a:ea typeface="Arial Unicode MS" panose="020B0604020202020204" pitchFamily="34" charset="-128"/>
              </a:rPr>
              <a:pPr algn="r" eaLnBrk="1" hangingPunct="1"/>
              <a:t>45</a:t>
            </a:fld>
            <a:endParaRPr lang="en-US" altLang="en-US" sz="1200" dirty="0">
              <a:ea typeface="Arial Unicode MS" panose="020B060402020202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6" rIns="93150" bIns="46576" anchor="b"/>
          <a:lstStyle>
            <a:lvl1pPr defTabSz="931863" eaLnBrk="0" hangingPunct="0">
              <a:defRPr sz="2400">
                <a:solidFill>
                  <a:schemeClr val="tx1"/>
                </a:solidFill>
                <a:latin typeface="Trebuchet MS" pitchFamily="34" charset="0"/>
                <a:ea typeface="MS PGothic" pitchFamily="34" charset="-128"/>
              </a:defRPr>
            </a:lvl1pPr>
            <a:lvl2pPr marL="742950" indent="-285750" defTabSz="931863" eaLnBrk="0" hangingPunct="0">
              <a:defRPr sz="2400">
                <a:solidFill>
                  <a:schemeClr val="tx1"/>
                </a:solidFill>
                <a:latin typeface="Trebuchet MS" pitchFamily="34" charset="0"/>
                <a:ea typeface="MS PGothic" pitchFamily="34" charset="-128"/>
              </a:defRPr>
            </a:lvl2pPr>
            <a:lvl3pPr marL="1143000" indent="-228600" defTabSz="931863" eaLnBrk="0" hangingPunct="0">
              <a:defRPr sz="2400">
                <a:solidFill>
                  <a:schemeClr val="tx1"/>
                </a:solidFill>
                <a:latin typeface="Trebuchet MS" pitchFamily="34" charset="0"/>
                <a:ea typeface="MS PGothic" pitchFamily="34" charset="-128"/>
              </a:defRPr>
            </a:lvl3pPr>
            <a:lvl4pPr marL="1600200" indent="-228600" defTabSz="931863" eaLnBrk="0" hangingPunct="0">
              <a:defRPr sz="2400">
                <a:solidFill>
                  <a:schemeClr val="tx1"/>
                </a:solidFill>
                <a:latin typeface="Trebuchet MS" pitchFamily="34" charset="0"/>
                <a:ea typeface="MS PGothic" pitchFamily="34" charset="-128"/>
              </a:defRPr>
            </a:lvl4pPr>
            <a:lvl5pPr marL="2057400" indent="-228600" defTabSz="931863" eaLnBrk="0" hangingPunct="0">
              <a:defRPr sz="2400">
                <a:solidFill>
                  <a:schemeClr val="tx1"/>
                </a:solidFill>
                <a:latin typeface="Trebuchet MS"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2450C8BA-B71D-4D41-B0FA-6A8EBB9B8ACF}" type="slidenum">
              <a:rPr lang="en-US" altLang="en-US" sz="1200">
                <a:ea typeface="Arial Unicode MS" panose="020B0604020202020204" pitchFamily="34" charset="-128"/>
              </a:rPr>
              <a:pPr algn="r" eaLnBrk="1" hangingPunct="1"/>
              <a:t>46</a:t>
            </a:fld>
            <a:endParaRPr lang="en-US" altLang="en-US" sz="1200" dirty="0">
              <a:ea typeface="Arial Unicode MS" panose="020B0604020202020204" pitchFamily="34" charset="-128"/>
            </a:endParaRPr>
          </a:p>
        </p:txBody>
      </p:sp>
      <p:sp>
        <p:nvSpPr>
          <p:cNvPr id="103426"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6" rIns="93150" bIns="46576"/>
          <a:lstStyle/>
          <a:p>
            <a:pPr eaLnBrk="1" hangingPunct="1">
              <a:lnSpc>
                <a:spcPct val="80000"/>
              </a:lnSpc>
            </a:pPr>
            <a:r>
              <a:rPr lang="en-US" altLang="en-US" sz="900" dirty="0" smtClean="0"/>
              <a:t>Which investor do you think earned more money?</a:t>
            </a:r>
          </a:p>
          <a:p>
            <a:pPr eaLnBrk="1" hangingPunct="1">
              <a:lnSpc>
                <a:spcPct val="80000"/>
              </a:lnSpc>
            </a:pPr>
            <a:endParaRPr lang="en-US" altLang="en-US" sz="900" dirty="0" smtClean="0"/>
          </a:p>
          <a:p>
            <a:pPr eaLnBrk="1" hangingPunct="1">
              <a:lnSpc>
                <a:spcPct val="80000"/>
              </a:lnSpc>
            </a:pPr>
            <a:r>
              <a:rPr lang="en-US" altLang="en-US" sz="900" dirty="0" smtClean="0"/>
              <a:t>Investor A began purchasing his shares as the market was rising, Right after</a:t>
            </a:r>
            <a:r>
              <a:rPr lang="en-US" altLang="en-US" sz="900" baseline="0" dirty="0" smtClean="0"/>
              <a:t> </a:t>
            </a:r>
            <a:r>
              <a:rPr lang="en-US" altLang="en-US" sz="900" dirty="0" smtClean="0"/>
              <a:t>Investor B started purchasing his shares, the market fell and then recovered</a:t>
            </a:r>
            <a:r>
              <a:rPr lang="en-US" altLang="en-US" sz="900" baseline="0" dirty="0" smtClean="0"/>
              <a:t> </a:t>
            </a:r>
            <a:r>
              <a:rPr lang="en-US" altLang="en-US" sz="900" dirty="0" smtClean="0"/>
              <a:t>to where it was at the beginning of his investment period.</a:t>
            </a:r>
          </a:p>
          <a:p>
            <a:pPr eaLnBrk="1" hangingPunct="1">
              <a:lnSpc>
                <a:spcPct val="80000"/>
              </a:lnSpc>
            </a:pPr>
            <a:endParaRPr lang="en-US" altLang="en-US" sz="900" dirty="0" smtClean="0"/>
          </a:p>
          <a:p>
            <a:pPr eaLnBrk="1" hangingPunct="1">
              <a:lnSpc>
                <a:spcPct val="80000"/>
              </a:lnSpc>
            </a:pPr>
            <a:r>
              <a:rPr lang="en-US" altLang="en-US" sz="900" dirty="0" smtClean="0"/>
              <a:t>If you picked Investor A, you</a:t>
            </a:r>
            <a:r>
              <a:rPr lang="ja-JP" altLang="en-US" sz="900" dirty="0" smtClean="0"/>
              <a:t>’</a:t>
            </a:r>
            <a:r>
              <a:rPr lang="en-US" altLang="ja-JP" sz="900" dirty="0" smtClean="0"/>
              <a:t>re wrong!</a:t>
            </a:r>
          </a:p>
          <a:p>
            <a:pPr eaLnBrk="1" hangingPunct="1">
              <a:lnSpc>
                <a:spcPct val="80000"/>
              </a:lnSpc>
            </a:pPr>
            <a:endParaRPr lang="en-US" altLang="en-US" sz="900" dirty="0" smtClean="0"/>
          </a:p>
          <a:p>
            <a:pPr eaLnBrk="1" hangingPunct="1">
              <a:lnSpc>
                <a:spcPct val="80000"/>
              </a:lnSpc>
            </a:pPr>
            <a:r>
              <a:rPr lang="en-US" altLang="en-US" sz="900" dirty="0" smtClean="0"/>
              <a:t>Investor B was able to take advantage of the downturn in the market and use</a:t>
            </a:r>
            <a:r>
              <a:rPr lang="en-US" altLang="en-US" sz="900" baseline="0" dirty="0" smtClean="0"/>
              <a:t> </a:t>
            </a:r>
            <a:r>
              <a:rPr lang="en-US" altLang="en-US" sz="900" dirty="0" smtClean="0"/>
              <a:t>his $100 monthly investment to purchase shares at a lower price, which meant</a:t>
            </a:r>
            <a:r>
              <a:rPr lang="en-US" altLang="en-US" sz="900" baseline="0" dirty="0" smtClean="0"/>
              <a:t> </a:t>
            </a:r>
            <a:r>
              <a:rPr lang="en-US" altLang="en-US" sz="900" dirty="0" smtClean="0"/>
              <a:t>more shares purchased. </a:t>
            </a:r>
            <a:br>
              <a:rPr lang="en-US" altLang="en-US" sz="900" dirty="0" smtClean="0"/>
            </a:br>
            <a:r>
              <a:rPr lang="en-US" altLang="en-US" sz="900" dirty="0" smtClean="0"/>
              <a:t>With his $600 investment he purchased 125.95 shares</a:t>
            </a:r>
            <a:r>
              <a:rPr lang="en-US" altLang="en-US" sz="900" baseline="0" dirty="0" smtClean="0"/>
              <a:t> </a:t>
            </a:r>
            <a:r>
              <a:rPr lang="en-US" altLang="en-US" sz="900" dirty="0" smtClean="0"/>
              <a:t>at an average price of $4.76 per share.</a:t>
            </a:r>
          </a:p>
          <a:p>
            <a:pPr eaLnBrk="1" hangingPunct="1">
              <a:lnSpc>
                <a:spcPct val="80000"/>
              </a:lnSpc>
            </a:pPr>
            <a:endParaRPr lang="en-US" altLang="en-US" sz="900" dirty="0" smtClean="0"/>
          </a:p>
          <a:p>
            <a:pPr eaLnBrk="1" hangingPunct="1">
              <a:lnSpc>
                <a:spcPct val="80000"/>
              </a:lnSpc>
            </a:pPr>
            <a:r>
              <a:rPr lang="en-US" altLang="en-US" sz="900" dirty="0" smtClean="0"/>
              <a:t>Investor A</a:t>
            </a:r>
            <a:r>
              <a:rPr lang="ja-JP" altLang="en-US" sz="900" dirty="0" smtClean="0"/>
              <a:t>’</a:t>
            </a:r>
            <a:r>
              <a:rPr lang="en-US" altLang="ja-JP" sz="900" dirty="0" smtClean="0"/>
              <a:t>s $600 investment purchased 42.28 shares at an average price of</a:t>
            </a:r>
            <a:r>
              <a:rPr lang="en-US" altLang="ja-JP" sz="900" baseline="0" dirty="0" smtClean="0"/>
              <a:t> </a:t>
            </a:r>
            <a:r>
              <a:rPr lang="en-US" altLang="en-US" sz="900" dirty="0" smtClean="0"/>
              <a:t>$14.19 per share.</a:t>
            </a:r>
          </a:p>
          <a:p>
            <a:pPr eaLnBrk="1" hangingPunct="1">
              <a:lnSpc>
                <a:spcPct val="80000"/>
              </a:lnSpc>
            </a:pPr>
            <a:endParaRPr lang="en-US" altLang="en-US" sz="900" dirty="0" smtClean="0"/>
          </a:p>
          <a:p>
            <a:pPr eaLnBrk="1" hangingPunct="1">
              <a:lnSpc>
                <a:spcPct val="80000"/>
              </a:lnSpc>
            </a:pPr>
            <a:r>
              <a:rPr lang="en-US" altLang="en-US" sz="900" dirty="0" smtClean="0"/>
              <a:t>In a fluctuating market, Investor B was able to accumulate more shares at a</a:t>
            </a:r>
            <a:r>
              <a:rPr lang="en-US" altLang="en-US" sz="900" baseline="0" dirty="0" smtClean="0"/>
              <a:t> </a:t>
            </a:r>
            <a:r>
              <a:rPr lang="en-US" altLang="en-US" sz="900" dirty="0" smtClean="0"/>
              <a:t>lower price than Investor A did in a rising market.</a:t>
            </a:r>
          </a:p>
          <a:p>
            <a:pPr eaLnBrk="1" hangingPunct="1">
              <a:lnSpc>
                <a:spcPct val="80000"/>
              </a:lnSpc>
            </a:pPr>
            <a:endParaRPr lang="en-US" altLang="en-US" sz="900" dirty="0" smtClean="0"/>
          </a:p>
          <a:p>
            <a:pPr eaLnBrk="1" hangingPunct="1">
              <a:lnSpc>
                <a:spcPct val="80000"/>
              </a:lnSpc>
            </a:pPr>
            <a:r>
              <a:rPr lang="en-US" altLang="en-US" sz="900" dirty="0" smtClean="0"/>
              <a:t>That</a:t>
            </a:r>
            <a:r>
              <a:rPr lang="ja-JP" altLang="en-US" sz="900" dirty="0" smtClean="0"/>
              <a:t>’</a:t>
            </a:r>
            <a:r>
              <a:rPr lang="en-US" altLang="ja-JP" sz="900" dirty="0" smtClean="0"/>
              <a:t>s the power of dollar-cost averaging!</a:t>
            </a:r>
          </a:p>
          <a:p>
            <a:pPr eaLnBrk="1" hangingPunct="1">
              <a:lnSpc>
                <a:spcPct val="80000"/>
              </a:lnSpc>
            </a:pPr>
            <a:endParaRPr lang="en-US" altLang="en-US" sz="900" dirty="0" smtClean="0"/>
          </a:p>
          <a:p>
            <a:pPr eaLnBrk="1" hangingPunct="1">
              <a:lnSpc>
                <a:spcPct val="80000"/>
              </a:lnSpc>
            </a:pPr>
            <a:r>
              <a:rPr lang="en-US" altLang="en-US" sz="900" dirty="0" smtClean="0"/>
              <a:t>Cover all points in disclaimer. </a:t>
            </a:r>
          </a:p>
          <a:p>
            <a:pPr eaLnBrk="1" hangingPunct="1">
              <a:lnSpc>
                <a:spcPct val="80000"/>
              </a:lnSpc>
            </a:pPr>
            <a:r>
              <a:rPr lang="en-US" altLang="en-US" sz="900" dirty="0" smtClean="0"/>
              <a:t>Cover all points in disclaimer.  Go to next slide.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6" rIns="93150" bIns="46576" anchor="b"/>
          <a:lstStyle>
            <a:lvl1pPr defTabSz="931863" eaLnBrk="0" hangingPunct="0">
              <a:defRPr sz="2400">
                <a:solidFill>
                  <a:schemeClr val="tx1"/>
                </a:solidFill>
                <a:latin typeface="Trebuchet MS" pitchFamily="34" charset="0"/>
                <a:ea typeface="MS PGothic" pitchFamily="34" charset="-128"/>
              </a:defRPr>
            </a:lvl1pPr>
            <a:lvl2pPr marL="742950" indent="-285750" defTabSz="931863" eaLnBrk="0" hangingPunct="0">
              <a:defRPr sz="2400">
                <a:solidFill>
                  <a:schemeClr val="tx1"/>
                </a:solidFill>
                <a:latin typeface="Trebuchet MS" pitchFamily="34" charset="0"/>
                <a:ea typeface="MS PGothic" pitchFamily="34" charset="-128"/>
              </a:defRPr>
            </a:lvl2pPr>
            <a:lvl3pPr marL="1143000" indent="-228600" defTabSz="931863" eaLnBrk="0" hangingPunct="0">
              <a:defRPr sz="2400">
                <a:solidFill>
                  <a:schemeClr val="tx1"/>
                </a:solidFill>
                <a:latin typeface="Trebuchet MS" pitchFamily="34" charset="0"/>
                <a:ea typeface="MS PGothic" pitchFamily="34" charset="-128"/>
              </a:defRPr>
            </a:lvl3pPr>
            <a:lvl4pPr marL="1600200" indent="-228600" defTabSz="931863" eaLnBrk="0" hangingPunct="0">
              <a:defRPr sz="2400">
                <a:solidFill>
                  <a:schemeClr val="tx1"/>
                </a:solidFill>
                <a:latin typeface="Trebuchet MS" pitchFamily="34" charset="0"/>
                <a:ea typeface="MS PGothic" pitchFamily="34" charset="-128"/>
              </a:defRPr>
            </a:lvl4pPr>
            <a:lvl5pPr marL="2057400" indent="-228600" defTabSz="931863" eaLnBrk="0" hangingPunct="0">
              <a:defRPr sz="2400">
                <a:solidFill>
                  <a:schemeClr val="tx1"/>
                </a:solidFill>
                <a:latin typeface="Trebuchet MS"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2450C8BA-B71D-4D41-B0FA-6A8EBB9B8ACF}" type="slidenum">
              <a:rPr lang="en-US" altLang="en-US" sz="1200">
                <a:ea typeface="Arial Unicode MS" panose="020B0604020202020204" pitchFamily="34" charset="-128"/>
              </a:rPr>
              <a:pPr algn="r" eaLnBrk="1" hangingPunct="1"/>
              <a:t>47</a:t>
            </a:fld>
            <a:endParaRPr lang="en-US" altLang="en-US" sz="1200" dirty="0">
              <a:ea typeface="Arial Unicode MS" panose="020B0604020202020204" pitchFamily="34" charset="-128"/>
            </a:endParaRPr>
          </a:p>
        </p:txBody>
      </p:sp>
      <p:sp>
        <p:nvSpPr>
          <p:cNvPr id="103426"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6" rIns="93150" bIns="46576"/>
          <a:lstStyle/>
          <a:p>
            <a:pPr eaLnBrk="1" hangingPunct="1">
              <a:lnSpc>
                <a:spcPct val="80000"/>
              </a:lnSpc>
            </a:pPr>
            <a:r>
              <a:rPr lang="en-US" altLang="en-US" sz="900" dirty="0" smtClean="0"/>
              <a:t>Which investor do you think earned more money?</a:t>
            </a:r>
          </a:p>
          <a:p>
            <a:pPr eaLnBrk="1" hangingPunct="1">
              <a:lnSpc>
                <a:spcPct val="80000"/>
              </a:lnSpc>
            </a:pPr>
            <a:endParaRPr lang="en-US" altLang="en-US" sz="900" dirty="0" smtClean="0"/>
          </a:p>
          <a:p>
            <a:pPr eaLnBrk="1" hangingPunct="1">
              <a:lnSpc>
                <a:spcPct val="80000"/>
              </a:lnSpc>
            </a:pPr>
            <a:r>
              <a:rPr lang="en-US" altLang="en-US" sz="900" dirty="0" smtClean="0"/>
              <a:t>Investor A began purchasing his shares as the market was rising, Right after</a:t>
            </a:r>
            <a:r>
              <a:rPr lang="en-US" altLang="en-US" sz="900" baseline="0" dirty="0" smtClean="0"/>
              <a:t> </a:t>
            </a:r>
            <a:r>
              <a:rPr lang="en-US" altLang="en-US" sz="900" dirty="0" smtClean="0"/>
              <a:t>Investor B started purchasing his shares, the market fell and then recovered</a:t>
            </a:r>
            <a:r>
              <a:rPr lang="en-US" altLang="en-US" sz="900" baseline="0" dirty="0" smtClean="0"/>
              <a:t> </a:t>
            </a:r>
            <a:r>
              <a:rPr lang="en-US" altLang="en-US" sz="900" dirty="0" smtClean="0"/>
              <a:t>to where it was at the beginning of his investment period.</a:t>
            </a:r>
          </a:p>
          <a:p>
            <a:pPr eaLnBrk="1" hangingPunct="1">
              <a:lnSpc>
                <a:spcPct val="80000"/>
              </a:lnSpc>
            </a:pPr>
            <a:endParaRPr lang="en-US" altLang="en-US" sz="900" dirty="0" smtClean="0"/>
          </a:p>
          <a:p>
            <a:pPr eaLnBrk="1" hangingPunct="1">
              <a:lnSpc>
                <a:spcPct val="80000"/>
              </a:lnSpc>
            </a:pPr>
            <a:r>
              <a:rPr lang="en-US" altLang="en-US" sz="900" dirty="0" smtClean="0"/>
              <a:t>If you picked Investor A, you</a:t>
            </a:r>
            <a:r>
              <a:rPr lang="ja-JP" altLang="en-US" sz="900" dirty="0" smtClean="0"/>
              <a:t>’</a:t>
            </a:r>
            <a:r>
              <a:rPr lang="en-US" altLang="ja-JP" sz="900" dirty="0" smtClean="0"/>
              <a:t>re wrong!</a:t>
            </a:r>
          </a:p>
          <a:p>
            <a:pPr eaLnBrk="1" hangingPunct="1">
              <a:lnSpc>
                <a:spcPct val="80000"/>
              </a:lnSpc>
            </a:pPr>
            <a:endParaRPr lang="en-US" altLang="en-US" sz="900" dirty="0" smtClean="0"/>
          </a:p>
          <a:p>
            <a:pPr eaLnBrk="1" hangingPunct="1">
              <a:lnSpc>
                <a:spcPct val="80000"/>
              </a:lnSpc>
            </a:pPr>
            <a:r>
              <a:rPr lang="en-US" altLang="en-US" sz="900" dirty="0" smtClean="0"/>
              <a:t>Investor B was able to take advantage of the downturn in the market and use</a:t>
            </a:r>
            <a:r>
              <a:rPr lang="en-US" altLang="en-US" sz="900" baseline="0" dirty="0" smtClean="0"/>
              <a:t> </a:t>
            </a:r>
            <a:r>
              <a:rPr lang="en-US" altLang="en-US" sz="900" dirty="0" smtClean="0"/>
              <a:t>his $100 monthly investment to purchase shares at a lower price, which meant</a:t>
            </a:r>
            <a:r>
              <a:rPr lang="en-US" altLang="en-US" sz="900" baseline="0" dirty="0" smtClean="0"/>
              <a:t> </a:t>
            </a:r>
            <a:r>
              <a:rPr lang="en-US" altLang="en-US" sz="900" dirty="0" smtClean="0"/>
              <a:t>more shares purchased. </a:t>
            </a:r>
            <a:br>
              <a:rPr lang="en-US" altLang="en-US" sz="900" dirty="0" smtClean="0"/>
            </a:br>
            <a:r>
              <a:rPr lang="en-US" altLang="en-US" sz="900" dirty="0" smtClean="0"/>
              <a:t>With his $600 investment he purchased 125.95 shares</a:t>
            </a:r>
            <a:r>
              <a:rPr lang="en-US" altLang="en-US" sz="900" baseline="0" dirty="0" smtClean="0"/>
              <a:t> </a:t>
            </a:r>
            <a:r>
              <a:rPr lang="en-US" altLang="en-US" sz="900" dirty="0" smtClean="0"/>
              <a:t>at an average price of $4.76 per share.</a:t>
            </a:r>
          </a:p>
          <a:p>
            <a:pPr eaLnBrk="1" hangingPunct="1">
              <a:lnSpc>
                <a:spcPct val="80000"/>
              </a:lnSpc>
            </a:pPr>
            <a:endParaRPr lang="en-US" altLang="en-US" sz="900" dirty="0" smtClean="0"/>
          </a:p>
          <a:p>
            <a:pPr eaLnBrk="1" hangingPunct="1">
              <a:lnSpc>
                <a:spcPct val="80000"/>
              </a:lnSpc>
            </a:pPr>
            <a:r>
              <a:rPr lang="en-US" altLang="en-US" sz="900" dirty="0" smtClean="0"/>
              <a:t>Investor A</a:t>
            </a:r>
            <a:r>
              <a:rPr lang="ja-JP" altLang="en-US" sz="900" dirty="0" smtClean="0"/>
              <a:t>’</a:t>
            </a:r>
            <a:r>
              <a:rPr lang="en-US" altLang="ja-JP" sz="900" dirty="0" smtClean="0"/>
              <a:t>s $600 investment purchased 42.28 shares at an average price of</a:t>
            </a:r>
            <a:r>
              <a:rPr lang="en-US" altLang="ja-JP" sz="900" baseline="0" dirty="0" smtClean="0"/>
              <a:t> </a:t>
            </a:r>
            <a:r>
              <a:rPr lang="en-US" altLang="en-US" sz="900" dirty="0" smtClean="0"/>
              <a:t>$14.19 per share.</a:t>
            </a:r>
          </a:p>
          <a:p>
            <a:pPr eaLnBrk="1" hangingPunct="1">
              <a:lnSpc>
                <a:spcPct val="80000"/>
              </a:lnSpc>
            </a:pPr>
            <a:endParaRPr lang="en-US" altLang="en-US" sz="900" dirty="0" smtClean="0"/>
          </a:p>
          <a:p>
            <a:pPr eaLnBrk="1" hangingPunct="1">
              <a:lnSpc>
                <a:spcPct val="80000"/>
              </a:lnSpc>
            </a:pPr>
            <a:r>
              <a:rPr lang="en-US" altLang="en-US" sz="900" dirty="0" smtClean="0"/>
              <a:t>In a fluctuating market, Investor B was able to accumulate more shares at a</a:t>
            </a:r>
            <a:r>
              <a:rPr lang="en-US" altLang="en-US" sz="900" baseline="0" dirty="0" smtClean="0"/>
              <a:t> </a:t>
            </a:r>
            <a:r>
              <a:rPr lang="en-US" altLang="en-US" sz="900" dirty="0" smtClean="0"/>
              <a:t>lower price than Investor A did in a rising market.</a:t>
            </a:r>
          </a:p>
          <a:p>
            <a:pPr eaLnBrk="1" hangingPunct="1">
              <a:lnSpc>
                <a:spcPct val="80000"/>
              </a:lnSpc>
            </a:pPr>
            <a:endParaRPr lang="en-US" altLang="en-US" sz="900" dirty="0" smtClean="0"/>
          </a:p>
          <a:p>
            <a:pPr eaLnBrk="1" hangingPunct="1">
              <a:lnSpc>
                <a:spcPct val="80000"/>
              </a:lnSpc>
            </a:pPr>
            <a:r>
              <a:rPr lang="en-US" altLang="en-US" sz="900" dirty="0" smtClean="0"/>
              <a:t>That</a:t>
            </a:r>
            <a:r>
              <a:rPr lang="ja-JP" altLang="en-US" sz="900" dirty="0" smtClean="0"/>
              <a:t>’</a:t>
            </a:r>
            <a:r>
              <a:rPr lang="en-US" altLang="ja-JP" sz="900" dirty="0" smtClean="0"/>
              <a:t>s the power of dollar-cost averaging!</a:t>
            </a:r>
          </a:p>
          <a:p>
            <a:pPr eaLnBrk="1" hangingPunct="1">
              <a:lnSpc>
                <a:spcPct val="80000"/>
              </a:lnSpc>
            </a:pPr>
            <a:endParaRPr lang="en-US" altLang="en-US" sz="900" dirty="0" smtClean="0"/>
          </a:p>
          <a:p>
            <a:pPr eaLnBrk="1" hangingPunct="1">
              <a:lnSpc>
                <a:spcPct val="80000"/>
              </a:lnSpc>
            </a:pPr>
            <a:r>
              <a:rPr lang="en-US" altLang="en-US" sz="900" dirty="0" smtClean="0"/>
              <a:t>Cover all points in disclaimer. </a:t>
            </a:r>
          </a:p>
          <a:p>
            <a:pPr eaLnBrk="1" hangingPunct="1">
              <a:lnSpc>
                <a:spcPct val="80000"/>
              </a:lnSpc>
            </a:pPr>
            <a:r>
              <a:rPr lang="en-US" altLang="en-US" sz="900" dirty="0" smtClean="0"/>
              <a:t>Cover all points in disclaimer.  Go to next slide.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t>Dollar-Cost Averaging </a:t>
            </a:r>
          </a:p>
          <a:p>
            <a:pPr eaLnBrk="1" hangingPunct="1">
              <a:spcBef>
                <a:spcPct val="0"/>
              </a:spcBef>
            </a:pPr>
            <a:r>
              <a:rPr lang="en-US" altLang="en-US" smtClean="0"/>
              <a:t>Dollar-cost averaging means investing a certain fixed amount each month, regardless of what</a:t>
            </a:r>
            <a:r>
              <a:rPr lang="ja-JP" altLang="en-US" smtClean="0"/>
              <a:t>’</a:t>
            </a:r>
            <a:r>
              <a:rPr lang="en-US" altLang="ja-JP" smtClean="0"/>
              <a:t>s happening in the stock market. You will be able to take advantage of the market highs and lows by purchasing fewer units when the prices are high and more units when the prices are low. While dollar-cost averaging can</a:t>
            </a:r>
            <a:r>
              <a:rPr lang="ja-JP" altLang="en-US" smtClean="0"/>
              <a:t>’</a:t>
            </a:r>
            <a:r>
              <a:rPr lang="en-US" altLang="ja-JP" smtClean="0"/>
              <a:t>t assure a profit or protect against loss, it does show how a systematic investing plan, sustained over a period of time has the potential to pay off, relieving your worries about whether the market is up or down. </a:t>
            </a:r>
          </a:p>
          <a:p>
            <a:pPr eaLnBrk="1" hangingPunct="1">
              <a:spcBef>
                <a:spcPct val="0"/>
              </a:spcBef>
            </a:pPr>
            <a:endParaRPr lang="en-US" altLang="en-US" smtClean="0"/>
          </a:p>
          <a:p>
            <a:pPr eaLnBrk="1" hangingPunct="1">
              <a:spcBef>
                <a:spcPct val="0"/>
              </a:spcBef>
            </a:pPr>
            <a:r>
              <a:rPr lang="en-US" altLang="en-US" b="1" smtClean="0"/>
              <a:t>Discipline </a:t>
            </a:r>
          </a:p>
          <a:p>
            <a:pPr eaLnBrk="1" hangingPunct="1">
              <a:spcBef>
                <a:spcPct val="0"/>
              </a:spcBef>
            </a:pPr>
            <a:r>
              <a:rPr lang="en-US" altLang="en-US" smtClean="0"/>
              <a:t>By staying focused and staying invested through all market activity, you can increase your long-term potential because missing even a handful of the best-performing days in the market over time can considerably diminish your returns. Experts say market </a:t>
            </a:r>
            <a:r>
              <a:rPr lang="ja-JP" altLang="en-US" smtClean="0"/>
              <a:t>“</a:t>
            </a:r>
            <a:r>
              <a:rPr lang="en-US" altLang="ja-JP" smtClean="0"/>
              <a:t>timing</a:t>
            </a:r>
            <a:r>
              <a:rPr lang="ja-JP" altLang="en-US" smtClean="0"/>
              <a:t>”</a:t>
            </a:r>
            <a:r>
              <a:rPr lang="en-US" altLang="ja-JP" smtClean="0"/>
              <a:t> is a bad way to invest. The key is to maintain a long-term view and stay focused on your goals.</a:t>
            </a:r>
          </a:p>
          <a:p>
            <a:pPr eaLnBrk="1" hangingPunct="1">
              <a:spcBef>
                <a:spcPct val="0"/>
              </a:spcBef>
            </a:pPr>
            <a:endParaRPr lang="en-US" altLang="en-US" smtClean="0"/>
          </a:p>
          <a:p>
            <a:pPr eaLnBrk="1" hangingPunct="1">
              <a:spcBef>
                <a:spcPct val="0"/>
              </a:spcBef>
            </a:pPr>
            <a:r>
              <a:rPr lang="en-US" altLang="en-US" b="1" smtClean="0"/>
              <a:t>Diversification </a:t>
            </a:r>
          </a:p>
          <a:p>
            <a:pPr eaLnBrk="1" hangingPunct="1">
              <a:spcBef>
                <a:spcPct val="0"/>
              </a:spcBef>
            </a:pPr>
            <a:r>
              <a:rPr lang="en-US" altLang="en-US" smtClean="0"/>
              <a:t>Because there is no single, perfect investment, take advantage of the next best thing which is to build your portfolio by balancing a variety of investments. Together these investments help you achieve your goals and reduce your portfolio</a:t>
            </a:r>
            <a:r>
              <a:rPr lang="ja-JP" altLang="en-US" smtClean="0"/>
              <a:t>’</a:t>
            </a:r>
            <a:r>
              <a:rPr lang="en-US" altLang="ja-JP" smtClean="0"/>
              <a:t>s risk. This may also work to increase returns by offsetting losses in one asset class with an opportunity for gains in another. Diversification does not assure a profit or protect against loss.</a:t>
            </a:r>
            <a:endParaRPr lang="en-US" altLang="en-US" smtClean="0"/>
          </a:p>
        </p:txBody>
      </p:sp>
      <p:sp>
        <p:nvSpPr>
          <p:cNvPr id="10137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8B79F547-CE67-464A-986B-A074491D61B9}" type="slidenum">
              <a:rPr lang="en-US" altLang="en-US" sz="1200">
                <a:ea typeface="Arial Unicode MS" panose="020B0604020202020204" pitchFamily="34" charset="-128"/>
              </a:rPr>
              <a:pPr algn="r" eaLnBrk="1" hangingPunct="1"/>
              <a:t>48</a:t>
            </a:fld>
            <a:endParaRPr lang="en-US" altLang="en-US" sz="1200" dirty="0">
              <a:ea typeface="Arial Unicode MS" panose="020B060402020202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5475"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6298C49C-F512-4FC3-B7FD-977719EC547A}" type="slidenum">
              <a:rPr lang="en-US" altLang="en-US" sz="1200">
                <a:ea typeface="Arial Unicode MS" panose="020B0604020202020204" pitchFamily="34" charset="-128"/>
              </a:rPr>
              <a:pPr algn="r" eaLnBrk="1" hangingPunct="1"/>
              <a:t>49</a:t>
            </a:fld>
            <a:endParaRPr lang="en-US" altLang="en-US" sz="1200" dirty="0">
              <a:ea typeface="Arial Unicode MS" panose="020B060402020202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Here are some things you can do to keep yourself take control.</a:t>
            </a:r>
          </a:p>
        </p:txBody>
      </p:sp>
      <p:sp>
        <p:nvSpPr>
          <p:cNvPr id="15363"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40A0F757-C251-44E0-878E-5D1CCF9D4F2C}" type="slidenum">
              <a:rPr lang="en-US" altLang="en-US" sz="1200">
                <a:ea typeface="Arial Unicode MS" panose="020B0604020202020204" pitchFamily="34" charset="-128"/>
              </a:rPr>
              <a:pPr algn="r" eaLnBrk="1" hangingPunct="1"/>
              <a:t>5</a:t>
            </a:fld>
            <a:endParaRPr lang="en-US" altLang="en-US" sz="1200" dirty="0">
              <a:ea typeface="Arial Unicode MS" panose="020B060402020202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7523"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507D95C0-23CB-4B9B-9879-BB4EE60C87CC}" type="slidenum">
              <a:rPr lang="en-US" altLang="en-US" sz="1200">
                <a:ea typeface="Arial Unicode MS" panose="020B0604020202020204" pitchFamily="34" charset="-128"/>
              </a:rPr>
              <a:pPr algn="r" eaLnBrk="1" hangingPunct="1"/>
              <a:t>50</a:t>
            </a:fld>
            <a:endParaRPr lang="en-US" altLang="en-US" sz="1200" dirty="0">
              <a:ea typeface="Arial Unicode MS" panose="020B060402020202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33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C32E920F-EC63-4D2D-8F13-7FF979866AC7}" type="slidenum">
              <a:rPr lang="en-US" altLang="en-US" sz="1200">
                <a:ea typeface="Arial Unicode MS" panose="020B0604020202020204" pitchFamily="34" charset="-128"/>
              </a:rPr>
              <a:pPr eaLnBrk="1" hangingPunct="1"/>
              <a:t>6</a:t>
            </a:fld>
            <a:endParaRPr lang="en-US" altLang="en-US" sz="1200" dirty="0">
              <a:ea typeface="Arial Unicode MS" panose="020B060402020202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Problem: At the end of the month, most people don</a:t>
            </a:r>
            <a:r>
              <a:rPr lang="ja-JP" altLang="en-US" smtClean="0"/>
              <a:t>’</a:t>
            </a:r>
            <a:r>
              <a:rPr lang="en-US" altLang="ja-JP" smtClean="0"/>
              <a:t>t have anything left to save. </a:t>
            </a:r>
          </a:p>
          <a:p>
            <a:pPr eaLnBrk="1" hangingPunct="1">
              <a:spcBef>
                <a:spcPct val="0"/>
              </a:spcBef>
            </a:pPr>
            <a:endParaRPr lang="en-US" altLang="en-US" smtClean="0"/>
          </a:p>
          <a:p>
            <a:pPr eaLnBrk="1" hangingPunct="1">
              <a:spcBef>
                <a:spcPct val="0"/>
              </a:spcBef>
            </a:pPr>
            <a:r>
              <a:rPr lang="en-US" altLang="en-US" smtClean="0"/>
              <a:t>Solution: At the first of the month, before you pay anyone else, write a check to yourself for 10% of your income. Paying yourself first may be the single most important concept in this presentation.</a:t>
            </a:r>
          </a:p>
        </p:txBody>
      </p:sp>
      <p:sp>
        <p:nvSpPr>
          <p:cNvPr id="174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B76FD984-4C42-4418-B526-A801E349A6D2}" type="slidenum">
              <a:rPr lang="en-US" altLang="en-US" sz="1200">
                <a:ea typeface="Arial Unicode MS" panose="020B0604020202020204" pitchFamily="34" charset="-128"/>
              </a:rPr>
              <a:pPr eaLnBrk="1" hangingPunct="1"/>
              <a:t>7</a:t>
            </a:fld>
            <a:endParaRPr lang="en-US" altLang="en-US" sz="1200" dirty="0">
              <a:ea typeface="Arial Unicode MS" panose="020B060402020202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Put yourself at the head of the line. Treat your savings like any other recurring bill that you must pay each month. While most people think nothing of sending enormous amounts of money to credit card companies on a regular and systematic basis, they balk at the idea of paying themselves first! </a:t>
            </a:r>
            <a:br>
              <a:rPr lang="en-US" altLang="en-US" dirty="0" smtClean="0"/>
            </a:br>
            <a:r>
              <a:rPr lang="en-US" altLang="en-US" dirty="0" smtClean="0"/>
              <a:t>Change that mindset.</a:t>
            </a:r>
          </a:p>
        </p:txBody>
      </p:sp>
      <p:sp>
        <p:nvSpPr>
          <p:cNvPr id="19459"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78E0F870-30CC-4CF2-AE67-E8445B783EE6}" type="slidenum">
              <a:rPr lang="en-US" altLang="en-US" sz="1200">
                <a:ea typeface="Arial Unicode MS" panose="020B0604020202020204" pitchFamily="34" charset="-128"/>
              </a:rPr>
              <a:pPr algn="r" eaLnBrk="1" hangingPunct="1"/>
              <a:t>8</a:t>
            </a:fld>
            <a:endParaRPr lang="en-US" altLang="en-US" sz="1200" dirty="0">
              <a:ea typeface="Arial Unicode MS" panose="020B060402020202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t>Emergency Fund: </a:t>
            </a:r>
            <a:r>
              <a:rPr lang="en-US" altLang="en-US" smtClean="0"/>
              <a:t>This is your reserve fund in the event of an unforeseen emergency, job loss or an unexpected expense. A good rule of thumb: Three to six months' salary in your emergency fund.</a:t>
            </a:r>
          </a:p>
          <a:p>
            <a:pPr eaLnBrk="1" hangingPunct="1">
              <a:spcBef>
                <a:spcPct val="0"/>
              </a:spcBef>
            </a:pPr>
            <a:endParaRPr lang="en-US" altLang="en-US" smtClean="0"/>
          </a:p>
          <a:p>
            <a:pPr eaLnBrk="1" hangingPunct="1">
              <a:spcBef>
                <a:spcPct val="0"/>
              </a:spcBef>
            </a:pPr>
            <a:r>
              <a:rPr lang="en-US" altLang="en-US" b="1" smtClean="0"/>
              <a:t>Short-Term Savings: </a:t>
            </a:r>
            <a:r>
              <a:rPr lang="en-US" altLang="en-US" smtClean="0"/>
              <a:t>This account is for money that you set aside for expenses you want to purchase within a short-term time frame. For example, here is where you would save for a new computer or perhaps a vacation.</a:t>
            </a:r>
          </a:p>
          <a:p>
            <a:pPr eaLnBrk="1" hangingPunct="1">
              <a:spcBef>
                <a:spcPct val="0"/>
              </a:spcBef>
            </a:pPr>
            <a:endParaRPr lang="en-US" altLang="en-US" smtClean="0"/>
          </a:p>
          <a:p>
            <a:pPr eaLnBrk="1" hangingPunct="1">
              <a:spcBef>
                <a:spcPct val="0"/>
              </a:spcBef>
            </a:pPr>
            <a:r>
              <a:rPr lang="en-US" altLang="en-US" b="1" smtClean="0"/>
              <a:t>Long-Term Savings/Investments: </a:t>
            </a:r>
            <a:r>
              <a:rPr lang="en-US" altLang="en-US" smtClean="0"/>
              <a:t>This is where your retirement savings, college fund and other long-range savings will go. Because these savings have more of a long-term time horizon, you can use investment vehicles with potential for a higher rate of return, such as equity mutual funds.</a:t>
            </a:r>
          </a:p>
        </p:txBody>
      </p:sp>
      <p:sp>
        <p:nvSpPr>
          <p:cNvPr id="21507"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fld id="{0BA8A04B-ED21-4FE7-A6F9-0C3BC608D02E}" type="slidenum">
              <a:rPr lang="en-US" altLang="en-US" sz="1200">
                <a:ea typeface="Arial Unicode MS" panose="020B0604020202020204" pitchFamily="34" charset="-128"/>
              </a:rPr>
              <a:pPr algn="r" eaLnBrk="1" hangingPunct="1"/>
              <a:t>9</a:t>
            </a:fld>
            <a:endParaRPr lang="en-US" altLang="en-US" sz="1200" dirty="0">
              <a:ea typeface="Arial Unicode MS" panose="020B060402020202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nSpc>
                <a:spcPct val="85000"/>
              </a:lnSpc>
              <a:spcAft>
                <a:spcPts val="1200"/>
              </a:spcAf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7417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aseline="0">
                <a:latin typeface="Trebuchet MS"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822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14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0" y="-3175"/>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23826" y="27385"/>
            <a:ext cx="7717154" cy="8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457200" y="132397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txBox="1">
            <a:spLocks noGrp="1"/>
          </p:cNvSpPr>
          <p:nvPr userDrawn="1"/>
        </p:nvSpPr>
        <p:spPr>
          <a:xfrm>
            <a:off x="0" y="4914900"/>
            <a:ext cx="1163171" cy="228600"/>
          </a:xfrm>
          <a:prstGeom prst="rect">
            <a:avLst/>
          </a:prstGeom>
          <a:noFill/>
        </p:spPr>
        <p:txBody>
          <a:bodyPr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fld id="{37D73E73-222D-475B-A2BE-A51B4881E514}" type="slidenum">
              <a:rPr lang="en-US" altLang="en-US" sz="1000">
                <a:solidFill>
                  <a:srgbClr val="898989"/>
                </a:solidFill>
                <a:ea typeface="Arial Unicode MS" pitchFamily="34" charset="-128"/>
                <a:cs typeface="Arial Unicode MS" pitchFamily="34" charset="-128"/>
              </a:rPr>
              <a:pPr eaLnBrk="1" hangingPunct="1"/>
              <a:t>‹#›</a:t>
            </a:fld>
            <a:endParaRPr lang="en-US" altLang="en-US" sz="1000" dirty="0">
              <a:solidFill>
                <a:srgbClr val="898989"/>
              </a:solidFill>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hf hdr="0" ftr="0" dt="0"/>
  <p:txStyles>
    <p:titleStyle>
      <a:lvl1pPr algn="l" rtl="0" eaLnBrk="0" fontAlgn="base" hangingPunct="0">
        <a:lnSpc>
          <a:spcPct val="85000"/>
        </a:lnSpc>
        <a:spcBef>
          <a:spcPct val="0"/>
        </a:spcBef>
        <a:spcAft>
          <a:spcPts val="0"/>
        </a:spcAft>
        <a:defRPr sz="3600" kern="1200">
          <a:solidFill>
            <a:schemeClr val="bg1"/>
          </a:solidFill>
          <a:latin typeface="Trebuchet MS" pitchFamily="34" charset="0"/>
          <a:ea typeface="Arial Unicode MS" panose="020B0604020202020204" pitchFamily="34" charset="-128"/>
          <a:cs typeface="Arial Unicode MS" pitchFamily="34" charset="-128"/>
        </a:defRPr>
      </a:lvl1pPr>
      <a:lvl2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2pPr>
      <a:lvl3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3pPr>
      <a:lvl4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4pPr>
      <a:lvl5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lnSpc>
          <a:spcPct val="85000"/>
        </a:lnSpc>
        <a:spcBef>
          <a:spcPct val="0"/>
        </a:spcBef>
        <a:spcAft>
          <a:spcPts val="1200"/>
        </a:spcAft>
        <a:buFont typeface="Trebuchet MS" pitchFamily="34" charset="0"/>
        <a:buChar char="•"/>
        <a:defRPr sz="3200" kern="1200">
          <a:solidFill>
            <a:schemeClr val="tx1"/>
          </a:solidFill>
          <a:latin typeface="Trebuchet MS" pitchFamily="34" charset="0"/>
          <a:ea typeface="Arial Unicode MS" panose="020B0604020202020204" pitchFamily="34" charset="-128"/>
          <a:cs typeface="Arial Unicode MS" pitchFamily="34" charset="-128"/>
        </a:defRPr>
      </a:lvl1pPr>
      <a:lvl2pPr marL="742950" indent="-285750" algn="l" rtl="0" eaLnBrk="0" fontAlgn="base" hangingPunct="0">
        <a:lnSpc>
          <a:spcPct val="85000"/>
        </a:lnSpc>
        <a:spcBef>
          <a:spcPct val="0"/>
        </a:spcBef>
        <a:spcAft>
          <a:spcPts val="1200"/>
        </a:spcAft>
        <a:buFont typeface="Trebuchet MS" pitchFamily="34" charset="0"/>
        <a:buChar char="–"/>
        <a:defRPr sz="2800" kern="1200">
          <a:solidFill>
            <a:schemeClr val="tx1"/>
          </a:solidFill>
          <a:latin typeface="Trebuchet MS" pitchFamily="34" charset="0"/>
          <a:ea typeface="Arial Unicode MS" pitchFamily="34" charset="-128"/>
          <a:cs typeface="Arial Unicode MS" pitchFamily="34" charset="-128"/>
        </a:defRPr>
      </a:lvl2pPr>
      <a:lvl3pPr marL="1143000" indent="-228600" algn="l" rtl="0" eaLnBrk="0" fontAlgn="base" hangingPunct="0">
        <a:lnSpc>
          <a:spcPct val="85000"/>
        </a:lnSpc>
        <a:spcBef>
          <a:spcPct val="0"/>
        </a:spcBef>
        <a:spcAft>
          <a:spcPts val="1200"/>
        </a:spcAft>
        <a:buFont typeface="Trebuchet MS" pitchFamily="34" charset="0"/>
        <a:buChar char="•"/>
        <a:defRPr sz="2400" kern="1200">
          <a:solidFill>
            <a:schemeClr val="tx1"/>
          </a:solidFill>
          <a:latin typeface="Trebuchet MS" pitchFamily="34" charset="0"/>
          <a:ea typeface="Arial Unicode MS" pitchFamily="34" charset="-128"/>
          <a:cs typeface="Arial Unicode MS" pitchFamily="34" charset="-128"/>
        </a:defRPr>
      </a:lvl3pPr>
      <a:lvl4pPr marL="16002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4pPr>
      <a:lvl5pPr marL="20574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idx="1"/>
          </p:nvPr>
        </p:nvSpPr>
        <p:spPr>
          <a:xfrm>
            <a:off x="485775" y="1381125"/>
            <a:ext cx="7612743" cy="3394472"/>
          </a:xfrm>
          <a:noFill/>
        </p:spPr>
        <p:txBody>
          <a:bodyPr/>
          <a:lstStyle/>
          <a:p>
            <a:pPr marL="0" indent="0" algn="ctr">
              <a:buFont typeface="Trebuchet MS" pitchFamily="34" charset="0"/>
              <a:buNone/>
            </a:pPr>
            <a:r>
              <a:rPr lang="en-US" altLang="en-US" sz="1400" b="1" dirty="0" smtClean="0"/>
              <a:t>Important Note:</a:t>
            </a:r>
          </a:p>
          <a:p>
            <a:pPr marL="0" indent="0" eaLnBrk="1" hangingPunct="1">
              <a:buFontTx/>
              <a:buNone/>
            </a:pPr>
            <a:r>
              <a:rPr lang="en-US" altLang="en-US" sz="1400" dirty="0" smtClean="0"/>
              <a:t>Only a securities-licensed rep can use slides 10-18 and 32-49 of this presentation.</a:t>
            </a:r>
          </a:p>
          <a:p>
            <a:pPr marL="0" indent="0" eaLnBrk="1" hangingPunct="1">
              <a:buFontTx/>
              <a:buNone/>
            </a:pPr>
            <a:r>
              <a:rPr lang="en-US" altLang="en-US" sz="1400" b="1" dirty="0" smtClean="0"/>
              <a:t>If you use these pages, you must:</a:t>
            </a:r>
          </a:p>
          <a:p>
            <a:pPr marL="228600" indent="-228600"/>
            <a:r>
              <a:rPr lang="en-US" altLang="en-US" sz="1400" dirty="0" smtClean="0"/>
              <a:t>Identify yourself as a Registered Representative of PFS Investments Inc.</a:t>
            </a:r>
          </a:p>
          <a:p>
            <a:pPr marL="228600" indent="-228600"/>
            <a:r>
              <a:rPr lang="en-US" altLang="en-US" sz="1400" dirty="0" smtClean="0"/>
              <a:t>Clearly state that all investments are offered through PFS Investments Inc.</a:t>
            </a:r>
          </a:p>
          <a:p>
            <a:pPr marL="228600" indent="-228600"/>
            <a:r>
              <a:rPr lang="en-US" altLang="en-US" sz="1400" dirty="0" smtClean="0"/>
              <a:t>Provide the address and phone number of PFS Investments to all potential clients:</a:t>
            </a:r>
            <a:br>
              <a:rPr lang="en-US" altLang="en-US" sz="1400" dirty="0" smtClean="0"/>
            </a:br>
            <a:r>
              <a:rPr lang="en-US" altLang="en-US" sz="1400" dirty="0" smtClean="0"/>
              <a:t>	1 Primerica Parkway</a:t>
            </a:r>
            <a:br>
              <a:rPr lang="en-US" altLang="en-US" sz="1400" dirty="0" smtClean="0"/>
            </a:br>
            <a:r>
              <a:rPr lang="en-US" altLang="en-US" sz="1400" dirty="0" smtClean="0"/>
              <a:t>	Duluth, GA 30099</a:t>
            </a:r>
            <a:br>
              <a:rPr lang="en-US" altLang="en-US" sz="1400" dirty="0" smtClean="0"/>
            </a:br>
            <a:r>
              <a:rPr lang="en-US" altLang="en-US" sz="1400" dirty="0" smtClean="0"/>
              <a:t>	(800) 544-5445</a:t>
            </a:r>
          </a:p>
          <a:p>
            <a:pPr marL="0" indent="0">
              <a:buFont typeface="Trebuchet MS" pitchFamily="34" charset="0"/>
              <a:buNone/>
            </a:pPr>
            <a:r>
              <a:rPr lang="en-US" altLang="en-US" sz="1400" b="1" dirty="0" smtClean="0"/>
              <a:t>If you use these pages, you must not:</a:t>
            </a:r>
          </a:p>
          <a:p>
            <a:pPr marL="228600" indent="-228600"/>
            <a:r>
              <a:rPr lang="en-US" altLang="en-US" sz="1400" dirty="0" smtClean="0"/>
              <a:t>Discuss any particular mutual fund or variable annuity without first giving every member of the audience a current prospectus.</a:t>
            </a:r>
          </a:p>
        </p:txBody>
      </p:sp>
      <p:sp>
        <p:nvSpPr>
          <p:cNvPr id="4098" name="Text Box 3"/>
          <p:cNvSpPr txBox="1">
            <a:spLocks noChangeArrowheads="1"/>
          </p:cNvSpPr>
          <p:nvPr/>
        </p:nvSpPr>
        <p:spPr bwMode="auto">
          <a:xfrm>
            <a:off x="500063" y="4927997"/>
            <a:ext cx="7924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sz="800" dirty="0">
                <a:ea typeface="Arial Unicode MS" panose="020B0604020202020204" pitchFamily="34" charset="-128"/>
              </a:rPr>
              <a:t>© </a:t>
            </a:r>
            <a:r>
              <a:rPr lang="en-US" altLang="en-US" sz="800" dirty="0" smtClean="0">
                <a:ea typeface="Arial Unicode MS" panose="020B0604020202020204" pitchFamily="34" charset="-128"/>
              </a:rPr>
              <a:t>2003-2019 Primerica/55830/1.19/US</a:t>
            </a:r>
            <a:r>
              <a:rPr lang="en-US" altLang="en-US" sz="800" dirty="0">
                <a:ea typeface="Arial Unicode MS" panose="020B0604020202020204" pitchFamily="34" charset="-128"/>
              </a:rPr>
              <a:t>/629492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1976"/>
          </a:xfrm>
          <a:prstGeom prst="rect">
            <a:avLst/>
          </a:prstGeom>
        </p:spPr>
      </p:pic>
      <p:sp>
        <p:nvSpPr>
          <p:cNvPr id="8" name="TextBox 7"/>
          <p:cNvSpPr txBox="1"/>
          <p:nvPr/>
        </p:nvSpPr>
        <p:spPr>
          <a:xfrm>
            <a:off x="794659" y="667658"/>
            <a:ext cx="6720112" cy="2682273"/>
          </a:xfrm>
          <a:prstGeom prst="rect">
            <a:avLst/>
          </a:prstGeom>
          <a:noFill/>
        </p:spPr>
        <p:txBody>
          <a:bodyPr wrap="square" rtlCol="0">
            <a:spAutoFit/>
          </a:bodyPr>
          <a:lstStyle/>
          <a:p>
            <a:pPr>
              <a:lnSpc>
                <a:spcPct val="85000"/>
              </a:lnSpc>
            </a:pPr>
            <a:r>
              <a:rPr lang="en-US" sz="6600" dirty="0" smtClean="0">
                <a:solidFill>
                  <a:schemeClr val="bg1"/>
                </a:solidFill>
              </a:rPr>
              <a:t>USE TIME</a:t>
            </a:r>
          </a:p>
          <a:p>
            <a:pPr>
              <a:lnSpc>
                <a:spcPct val="85000"/>
              </a:lnSpc>
            </a:pPr>
            <a:r>
              <a:rPr lang="en-US" sz="6600" dirty="0" smtClean="0">
                <a:solidFill>
                  <a:schemeClr val="bg1"/>
                </a:solidFill>
              </a:rPr>
              <a:t>AND</a:t>
            </a:r>
          </a:p>
          <a:p>
            <a:pPr>
              <a:lnSpc>
                <a:spcPct val="85000"/>
              </a:lnSpc>
            </a:pPr>
            <a:r>
              <a:rPr lang="en-US" sz="6600" dirty="0" smtClean="0">
                <a:solidFill>
                  <a:schemeClr val="bg1"/>
                </a:solidFill>
              </a:rPr>
              <a:t>CONSISTENCY</a:t>
            </a:r>
            <a:endParaRPr lang="en-US" sz="6600" dirty="0">
              <a:solidFill>
                <a:schemeClr val="bg1"/>
              </a:solidFill>
            </a:endParaRPr>
          </a:p>
        </p:txBody>
      </p:sp>
      <p:sp>
        <p:nvSpPr>
          <p:cNvPr id="3"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95000"/>
                  </a:schemeClr>
                </a:solidFill>
                <a:ea typeface="Arial Unicode MS" panose="020B0604020202020204" pitchFamily="34" charset="-128"/>
              </a:rPr>
              <a:pPr eaLnBrk="1" hangingPunct="1">
                <a:defRPr/>
              </a:pPr>
              <a:t>10</a:t>
            </a:fld>
            <a:endParaRPr lang="en-US" sz="1000" dirty="0" smtClean="0">
              <a:solidFill>
                <a:schemeClr val="bg1">
                  <a:lumMod val="95000"/>
                </a:schemeClr>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en-US" sz="4000" dirty="0" smtClean="0"/>
              <a:t>It Pays to Start Investing Early</a:t>
            </a:r>
          </a:p>
        </p:txBody>
      </p:sp>
      <p:sp>
        <p:nvSpPr>
          <p:cNvPr id="11274" name="Text Box 10"/>
          <p:cNvSpPr txBox="1">
            <a:spLocks noChangeArrowheads="1"/>
          </p:cNvSpPr>
          <p:nvPr/>
        </p:nvSpPr>
        <p:spPr bwMode="auto">
          <a:xfrm>
            <a:off x="863600" y="1788716"/>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b="1" dirty="0">
                <a:solidFill>
                  <a:srgbClr val="33868D"/>
                </a:solidFill>
                <a:ea typeface="Arial Unicode MS" panose="020B0604020202020204" pitchFamily="34" charset="-128"/>
              </a:rPr>
              <a:t>Amount Accumulated by Age 67</a:t>
            </a:r>
          </a:p>
        </p:txBody>
      </p:sp>
      <p:grpSp>
        <p:nvGrpSpPr>
          <p:cNvPr id="2" name="Group 25"/>
          <p:cNvGrpSpPr>
            <a:grpSpLocks/>
          </p:cNvGrpSpPr>
          <p:nvPr/>
        </p:nvGrpSpPr>
        <p:grpSpPr bwMode="auto">
          <a:xfrm>
            <a:off x="930275" y="2362599"/>
            <a:ext cx="6478588" cy="560785"/>
            <a:chOff x="586" y="1899"/>
            <a:chExt cx="4081" cy="471"/>
          </a:xfrm>
        </p:grpSpPr>
        <p:sp>
          <p:nvSpPr>
            <p:cNvPr id="24595" name="Rectangle 13"/>
            <p:cNvSpPr>
              <a:spLocks noChangeArrowheads="1"/>
            </p:cNvSpPr>
            <p:nvPr/>
          </p:nvSpPr>
          <p:spPr bwMode="auto">
            <a:xfrm>
              <a:off x="586" y="1899"/>
              <a:ext cx="2964" cy="471"/>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24597" name="Text Box 17"/>
            <p:cNvSpPr txBox="1">
              <a:spLocks noChangeArrowheads="1"/>
            </p:cNvSpPr>
            <p:nvPr/>
          </p:nvSpPr>
          <p:spPr bwMode="auto">
            <a:xfrm>
              <a:off x="3551" y="1937"/>
              <a:ext cx="11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b="1" dirty="0">
                  <a:solidFill>
                    <a:srgbClr val="33868D"/>
                  </a:solidFill>
                  <a:ea typeface="Arial Unicode MS" panose="020B0604020202020204" pitchFamily="34" charset="-128"/>
                </a:rPr>
                <a:t>$406,466 </a:t>
              </a:r>
            </a:p>
          </p:txBody>
        </p:sp>
      </p:grpSp>
      <p:grpSp>
        <p:nvGrpSpPr>
          <p:cNvPr id="3" name="Group 32"/>
          <p:cNvGrpSpPr>
            <a:grpSpLocks/>
          </p:cNvGrpSpPr>
          <p:nvPr/>
        </p:nvGrpSpPr>
        <p:grpSpPr bwMode="auto">
          <a:xfrm>
            <a:off x="930276" y="3079750"/>
            <a:ext cx="2860675" cy="570310"/>
            <a:chOff x="586" y="2404"/>
            <a:chExt cx="1802" cy="479"/>
          </a:xfrm>
        </p:grpSpPr>
        <p:sp>
          <p:nvSpPr>
            <p:cNvPr id="24590" name="Rectangle 12"/>
            <p:cNvSpPr>
              <a:spLocks noChangeArrowheads="1"/>
            </p:cNvSpPr>
            <p:nvPr/>
          </p:nvSpPr>
          <p:spPr bwMode="auto">
            <a:xfrm>
              <a:off x="586" y="2404"/>
              <a:ext cx="716" cy="479"/>
            </a:xfrm>
            <a:prstGeom prst="rect">
              <a:avLst/>
            </a:prstGeom>
            <a:solidFill>
              <a:srgbClr val="FEC8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24592" name="Text Box 18"/>
            <p:cNvSpPr txBox="1">
              <a:spLocks noChangeArrowheads="1"/>
            </p:cNvSpPr>
            <p:nvPr/>
          </p:nvSpPr>
          <p:spPr bwMode="auto">
            <a:xfrm>
              <a:off x="1312" y="2446"/>
              <a:ext cx="107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b="1" dirty="0">
                  <a:solidFill>
                    <a:srgbClr val="33868D"/>
                  </a:solidFill>
                  <a:ea typeface="Arial Unicode MS" panose="020B0604020202020204" pitchFamily="34" charset="-128"/>
                </a:rPr>
                <a:t>$96,822</a:t>
              </a:r>
            </a:p>
          </p:txBody>
        </p:sp>
      </p:grpSp>
      <p:grpSp>
        <p:nvGrpSpPr>
          <p:cNvPr id="5" name="Group 24"/>
          <p:cNvGrpSpPr>
            <a:grpSpLocks/>
          </p:cNvGrpSpPr>
          <p:nvPr/>
        </p:nvGrpSpPr>
        <p:grpSpPr bwMode="auto">
          <a:xfrm>
            <a:off x="930275" y="3825478"/>
            <a:ext cx="2005013" cy="560784"/>
            <a:chOff x="586" y="3213"/>
            <a:chExt cx="1263" cy="471"/>
          </a:xfrm>
        </p:grpSpPr>
        <p:sp>
          <p:nvSpPr>
            <p:cNvPr id="24587" name="Rectangle 11"/>
            <p:cNvSpPr>
              <a:spLocks noChangeArrowheads="1"/>
            </p:cNvSpPr>
            <p:nvPr/>
          </p:nvSpPr>
          <p:spPr bwMode="auto">
            <a:xfrm>
              <a:off x="586" y="3213"/>
              <a:ext cx="80" cy="471"/>
            </a:xfrm>
            <a:prstGeom prst="rect">
              <a:avLst/>
            </a:prstGeom>
            <a:solidFill>
              <a:srgbClr val="DA6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24589" name="Text Box 19"/>
            <p:cNvSpPr txBox="1">
              <a:spLocks noChangeArrowheads="1"/>
            </p:cNvSpPr>
            <p:nvPr/>
          </p:nvSpPr>
          <p:spPr bwMode="auto">
            <a:xfrm>
              <a:off x="672" y="3246"/>
              <a:ext cx="11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b="1" dirty="0">
                  <a:solidFill>
                    <a:srgbClr val="33868D"/>
                  </a:solidFill>
                  <a:ea typeface="Arial Unicode MS" panose="020B0604020202020204" pitchFamily="34" charset="-128"/>
                </a:rPr>
                <a:t>$11,256</a:t>
              </a:r>
            </a:p>
          </p:txBody>
        </p:sp>
      </p:grpSp>
      <p:sp>
        <p:nvSpPr>
          <p:cNvPr id="17437" name="Text Box 29"/>
          <p:cNvSpPr txBox="1">
            <a:spLocks noChangeArrowheads="1"/>
          </p:cNvSpPr>
          <p:nvPr/>
        </p:nvSpPr>
        <p:spPr bwMode="auto">
          <a:xfrm>
            <a:off x="865188" y="1301354"/>
            <a:ext cx="82788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spcBef>
                <a:spcPct val="50000"/>
              </a:spcBef>
            </a:pPr>
            <a:r>
              <a:rPr lang="en-US" altLang="en-US" sz="1600" b="1" dirty="0">
                <a:ea typeface="Arial Unicode MS" panose="020B0604020202020204" pitchFamily="34" charset="-128"/>
              </a:rPr>
              <a:t>A one-time investment of </a:t>
            </a:r>
            <a:r>
              <a:rPr lang="en-US" altLang="en-US" sz="2000" b="1" dirty="0">
                <a:solidFill>
                  <a:srgbClr val="33868D"/>
                </a:solidFill>
                <a:ea typeface="Arial Unicode MS" panose="020B0604020202020204" pitchFamily="34" charset="-128"/>
              </a:rPr>
              <a:t>$1,000</a:t>
            </a:r>
            <a:r>
              <a:rPr lang="en-US" altLang="en-US" sz="1600" dirty="0">
                <a:solidFill>
                  <a:srgbClr val="33868D"/>
                </a:solidFill>
                <a:ea typeface="Arial Unicode MS" panose="020B0604020202020204" pitchFamily="34" charset="-128"/>
              </a:rPr>
              <a:t> </a:t>
            </a:r>
            <a:r>
              <a:rPr lang="en-US" altLang="en-US" sz="1600" dirty="0">
                <a:ea typeface="Arial Unicode MS" panose="020B0604020202020204" pitchFamily="34" charset="-128"/>
              </a:rPr>
              <a:t>with a </a:t>
            </a:r>
            <a:r>
              <a:rPr lang="en-US" altLang="en-US" sz="2000" b="1" dirty="0">
                <a:solidFill>
                  <a:srgbClr val="33868D"/>
                </a:solidFill>
                <a:ea typeface="Arial Unicode MS" panose="020B0604020202020204" pitchFamily="34" charset="-128"/>
              </a:rPr>
              <a:t>9%</a:t>
            </a:r>
            <a:r>
              <a:rPr lang="en-US" altLang="en-US" sz="1600" b="1" dirty="0">
                <a:ea typeface="Arial Unicode MS" panose="020B0604020202020204" pitchFamily="34" charset="-128"/>
              </a:rPr>
              <a:t> rate of return.</a:t>
            </a:r>
          </a:p>
        </p:txBody>
      </p:sp>
      <p:sp>
        <p:nvSpPr>
          <p:cNvPr id="4" name="Rectangle 25"/>
          <p:cNvSpPr>
            <a:spLocks noChangeArrowheads="1"/>
          </p:cNvSpPr>
          <p:nvPr/>
        </p:nvSpPr>
        <p:spPr bwMode="auto">
          <a:xfrm>
            <a:off x="857251" y="1281112"/>
            <a:ext cx="5395913" cy="338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11271" name="Text Box 7"/>
          <p:cNvSpPr txBox="1">
            <a:spLocks noChangeArrowheads="1"/>
          </p:cNvSpPr>
          <p:nvPr/>
        </p:nvSpPr>
        <p:spPr bwMode="auto">
          <a:xfrm>
            <a:off x="854076" y="4527947"/>
            <a:ext cx="72303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Above rate values are at age 67 and for illustrative purposes only and do not represent an actual investment. This example uses a constant rate of return. Actual investments will fluctuate in value. The illustration does not include fees and taxes that would lower results. The 9% rate of return is a nominal interest rate compounded on a monthly basis. Investing entails risk including loss of principal. Shares, when redeemed, may be worth more or less than </a:t>
            </a:r>
            <a:r>
              <a:rPr lang="en-US" altLang="en-US" sz="1000" dirty="0" smtClean="0">
                <a:solidFill>
                  <a:schemeClr val="tx1">
                    <a:lumMod val="65000"/>
                    <a:lumOff val="35000"/>
                  </a:schemeClr>
                </a:solidFill>
                <a:ea typeface="Arial Unicode MS" panose="020B0604020202020204" pitchFamily="34" charset="-128"/>
              </a:rPr>
              <a:t>their original </a:t>
            </a:r>
            <a:r>
              <a:rPr lang="en-US" altLang="en-US" sz="1000" dirty="0">
                <a:solidFill>
                  <a:schemeClr val="tx1">
                    <a:lumMod val="65000"/>
                    <a:lumOff val="35000"/>
                  </a:schemeClr>
                </a:solidFill>
                <a:ea typeface="Arial Unicode MS" panose="020B0604020202020204" pitchFamily="34" charset="-128"/>
              </a:rPr>
              <a:t>value.</a:t>
            </a:r>
          </a:p>
        </p:txBody>
      </p:sp>
      <p:grpSp>
        <p:nvGrpSpPr>
          <p:cNvPr id="10" name="Group 9"/>
          <p:cNvGrpSpPr/>
          <p:nvPr/>
        </p:nvGrpSpPr>
        <p:grpSpPr>
          <a:xfrm>
            <a:off x="3981450" y="3343275"/>
            <a:ext cx="4543425" cy="866775"/>
            <a:chOff x="4029075" y="3333750"/>
            <a:chExt cx="4543425" cy="866775"/>
          </a:xfrm>
        </p:grpSpPr>
        <p:sp>
          <p:nvSpPr>
            <p:cNvPr id="9" name="Rectangle 8"/>
            <p:cNvSpPr/>
            <p:nvPr/>
          </p:nvSpPr>
          <p:spPr>
            <a:xfrm>
              <a:off x="4029075" y="3333750"/>
              <a:ext cx="4324350" cy="8667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85285" y="3440669"/>
              <a:ext cx="4387215" cy="655081"/>
              <a:chOff x="4756785" y="3278744"/>
              <a:chExt cx="4387215" cy="655081"/>
            </a:xfrm>
          </p:grpSpPr>
          <p:sp>
            <p:nvSpPr>
              <p:cNvPr id="6" name="Rectangle 5"/>
              <p:cNvSpPr/>
              <p:nvPr/>
            </p:nvSpPr>
            <p:spPr>
              <a:xfrm>
                <a:off x="4834890" y="3667125"/>
                <a:ext cx="228600" cy="228600"/>
              </a:xfrm>
              <a:prstGeom prst="rect">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96965" y="3667125"/>
                <a:ext cx="228600" cy="228600"/>
              </a:xfrm>
              <a:prstGeom prst="rect">
                <a:avLst/>
              </a:prstGeom>
              <a:solidFill>
                <a:srgbClr val="FE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63815" y="3667125"/>
                <a:ext cx="228600" cy="228600"/>
              </a:xfrm>
              <a:prstGeom prst="rect">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29"/>
              <p:cNvSpPr txBox="1">
                <a:spLocks noChangeArrowheads="1"/>
              </p:cNvSpPr>
              <p:nvPr/>
            </p:nvSpPr>
            <p:spPr bwMode="auto">
              <a:xfrm>
                <a:off x="5040948" y="3626048"/>
                <a:ext cx="1136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spcBef>
                    <a:spcPct val="50000"/>
                  </a:spcBef>
                </a:pPr>
                <a:r>
                  <a:rPr lang="en-US" altLang="en-US" sz="1400" dirty="0" smtClean="0">
                    <a:ea typeface="Arial Unicode MS" panose="020B0604020202020204" pitchFamily="34" charset="-128"/>
                  </a:rPr>
                  <a:t>At Birth</a:t>
                </a:r>
                <a:endParaRPr lang="en-US" altLang="en-US" sz="1400" dirty="0">
                  <a:ea typeface="Arial Unicode MS" panose="020B0604020202020204" pitchFamily="34" charset="-128"/>
                </a:endParaRPr>
              </a:p>
            </p:txBody>
          </p:sp>
          <p:sp>
            <p:nvSpPr>
              <p:cNvPr id="20" name="Text Box 29"/>
              <p:cNvSpPr txBox="1">
                <a:spLocks noChangeArrowheads="1"/>
              </p:cNvSpPr>
              <p:nvPr/>
            </p:nvSpPr>
            <p:spPr bwMode="auto">
              <a:xfrm>
                <a:off x="4756785" y="3278744"/>
                <a:ext cx="30708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spcBef>
                    <a:spcPct val="50000"/>
                  </a:spcBef>
                </a:pPr>
                <a:r>
                  <a:rPr lang="en-US" altLang="en-US" sz="1400" dirty="0" smtClean="0">
                    <a:ea typeface="Arial Unicode MS" panose="020B0604020202020204" pitchFamily="34" charset="-128"/>
                  </a:rPr>
                  <a:t>If your parents invested </a:t>
                </a:r>
                <a:r>
                  <a:rPr lang="en-US" altLang="en-US" sz="1600" b="1" dirty="0" smtClean="0">
                    <a:ea typeface="Arial Unicode MS" panose="020B0604020202020204" pitchFamily="34" charset="-128"/>
                  </a:rPr>
                  <a:t>$1,000:</a:t>
                </a:r>
                <a:endParaRPr lang="en-US" altLang="en-US" sz="1600" b="1" dirty="0">
                  <a:ea typeface="Arial Unicode MS" panose="020B0604020202020204" pitchFamily="34" charset="-128"/>
                </a:endParaRPr>
              </a:p>
            </p:txBody>
          </p:sp>
          <p:sp>
            <p:nvSpPr>
              <p:cNvPr id="21" name="Text Box 29"/>
              <p:cNvSpPr txBox="1">
                <a:spLocks noChangeArrowheads="1"/>
              </p:cNvSpPr>
              <p:nvPr/>
            </p:nvSpPr>
            <p:spPr bwMode="auto">
              <a:xfrm>
                <a:off x="6399213" y="3626048"/>
                <a:ext cx="1268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spcBef>
                    <a:spcPct val="50000"/>
                  </a:spcBef>
                </a:pPr>
                <a:r>
                  <a:rPr lang="en-US" altLang="en-US" sz="1400" dirty="0" smtClean="0">
                    <a:ea typeface="Arial Unicode MS" panose="020B0604020202020204" pitchFamily="34" charset="-128"/>
                  </a:rPr>
                  <a:t>At Age 16</a:t>
                </a:r>
              </a:p>
            </p:txBody>
          </p:sp>
          <p:sp>
            <p:nvSpPr>
              <p:cNvPr id="22" name="Text Box 29"/>
              <p:cNvSpPr txBox="1">
                <a:spLocks noChangeArrowheads="1"/>
              </p:cNvSpPr>
              <p:nvPr/>
            </p:nvSpPr>
            <p:spPr bwMode="auto">
              <a:xfrm>
                <a:off x="7875588" y="3626048"/>
                <a:ext cx="1268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spcBef>
                    <a:spcPct val="50000"/>
                  </a:spcBef>
                </a:pPr>
                <a:r>
                  <a:rPr lang="en-US" altLang="en-US" sz="1400" dirty="0" smtClean="0">
                    <a:ea typeface="Arial Unicode MS" panose="020B0604020202020204" pitchFamily="34" charset="-128"/>
                  </a:rPr>
                  <a:t>At Age 40</a:t>
                </a:r>
                <a:endParaRPr lang="en-US" altLang="en-US" sz="1400" dirty="0">
                  <a:ea typeface="Arial Unicode MS" panose="020B0604020202020204" pitchFamily="34" charset="-128"/>
                </a:endParaRP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normAutofit fontScale="90000"/>
          </a:bodyPr>
          <a:lstStyle/>
          <a:p>
            <a:r>
              <a:rPr lang="en-US" altLang="en-US" sz="4000" dirty="0" smtClean="0"/>
              <a:t>Don’</a:t>
            </a:r>
            <a:r>
              <a:rPr lang="en-US" altLang="ja-JP" sz="4000" dirty="0" smtClean="0"/>
              <a:t>t Pay the High Cost of Waiting</a:t>
            </a:r>
            <a:endParaRPr lang="en-US" altLang="en-US" sz="4000" dirty="0" smtClean="0"/>
          </a:p>
        </p:txBody>
      </p:sp>
      <p:graphicFrame>
        <p:nvGraphicFramePr>
          <p:cNvPr id="4" name="Table 3"/>
          <p:cNvGraphicFramePr>
            <a:graphicFrameLocks noGrp="1"/>
          </p:cNvGraphicFramePr>
          <p:nvPr>
            <p:extLst>
              <p:ext uri="{D42A27DB-BD31-4B8C-83A1-F6EECF244321}">
                <p14:modId xmlns:p14="http://schemas.microsoft.com/office/powerpoint/2010/main" val="3137663116"/>
              </p:ext>
            </p:extLst>
          </p:nvPr>
        </p:nvGraphicFramePr>
        <p:xfrm>
          <a:off x="943429" y="1327150"/>
          <a:ext cx="7315200" cy="3260090"/>
        </p:xfrm>
        <a:graphic>
          <a:graphicData uri="http://schemas.openxmlformats.org/drawingml/2006/table">
            <a:tbl>
              <a:tblPr firstRow="1" bandRow="1">
                <a:tableStyleId>{5C22544A-7EE6-4342-B048-85BDC9FD1C3A}</a:tableStyleId>
              </a:tblPr>
              <a:tblGrid>
                <a:gridCol w="1364342"/>
                <a:gridCol w="2293258"/>
                <a:gridCol w="3657600"/>
              </a:tblGrid>
              <a:tr h="730250">
                <a:tc gridSpan="3">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US" altLang="en-US" sz="2000" b="0" dirty="0" smtClean="0">
                          <a:solidFill>
                            <a:schemeClr val="bg1"/>
                          </a:solidFill>
                          <a:latin typeface="Trebuchet MS" panose="020B0603020202020204" pitchFamily="34" charset="0"/>
                          <a:ea typeface="Arial Unicode MS" panose="020B0604020202020204" pitchFamily="34" charset="-128"/>
                        </a:rPr>
                        <a:t>If your goal is to save $500,000 for retirement </a:t>
                      </a:r>
                      <a:br>
                        <a:rPr lang="en-US" altLang="en-US" sz="2000" b="0" dirty="0" smtClean="0">
                          <a:solidFill>
                            <a:schemeClr val="bg1"/>
                          </a:solidFill>
                          <a:latin typeface="Trebuchet MS" panose="020B0603020202020204" pitchFamily="34" charset="0"/>
                          <a:ea typeface="Arial Unicode MS" panose="020B0604020202020204" pitchFamily="34" charset="-128"/>
                        </a:rPr>
                      </a:br>
                      <a:r>
                        <a:rPr lang="en-US" altLang="en-US" sz="2000" b="0" dirty="0" smtClean="0">
                          <a:solidFill>
                            <a:schemeClr val="bg1"/>
                          </a:solidFill>
                          <a:latin typeface="Trebuchet MS" panose="020B0603020202020204" pitchFamily="34" charset="0"/>
                          <a:ea typeface="Arial Unicode MS" panose="020B0604020202020204" pitchFamily="34" charset="-128"/>
                        </a:rPr>
                        <a:t>at age 67, look at the difference time makes: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868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868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868D"/>
                    </a:solidFill>
                  </a:tcPr>
                </a:tc>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Trebuchet MS" panose="020B0603020202020204" pitchFamily="34" charset="0"/>
                          <a:ea typeface="Arial Unicode MS" panose="020B0604020202020204" pitchFamily="34" charset="-128"/>
                        </a:rPr>
                        <a:t>Monthly Savings Required</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ea typeface="Arial Unicode MS" panose="020B060402020202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b="1" dirty="0" smtClean="0">
                          <a:solidFill>
                            <a:srgbClr val="33868D"/>
                          </a:solidFill>
                          <a:latin typeface="Trebuchet MS" panose="020B0603020202020204" pitchFamily="34" charset="0"/>
                          <a:ea typeface="Arial Unicode MS" panose="020B0604020202020204" pitchFamily="34" charset="-128"/>
                        </a:rPr>
                        <a:t>Begin</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200" b="1" dirty="0" smtClean="0">
                          <a:solidFill>
                            <a:srgbClr val="33868D"/>
                          </a:solidFill>
                          <a:latin typeface="Trebuchet MS" panose="020B0603020202020204" pitchFamily="34" charset="0"/>
                          <a:ea typeface="Arial Unicode MS" panose="020B0604020202020204" pitchFamily="34" charset="-128"/>
                        </a:rPr>
                        <a:t>Save</a:t>
                      </a:r>
                    </a:p>
                  </a:txBody>
                  <a:tcPr marL="182880"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b="1" dirty="0" smtClean="0">
                          <a:solidFill>
                            <a:srgbClr val="33868D"/>
                          </a:solidFill>
                          <a:latin typeface="Trebuchet MS" panose="020B0603020202020204" pitchFamily="34" charset="0"/>
                          <a:ea typeface="Arial Unicode MS" panose="020B0604020202020204" pitchFamily="34" charset="-128"/>
                        </a:rPr>
                        <a:t>Cost to wait</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Age 25</a:t>
                      </a:r>
                    </a:p>
                    <a:p>
                      <a:pP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Age 35</a:t>
                      </a:r>
                      <a:endParaRPr lang="en-US" altLang="en-US" b="1" dirty="0" smtClean="0">
                        <a:solidFill>
                          <a:schemeClr val="tx1"/>
                        </a:solidFill>
                        <a:latin typeface="Trebuchet MS" panose="020B0603020202020204" pitchFamily="34" charset="0"/>
                        <a:ea typeface="Arial Unicode MS" panose="020B0604020202020204" pitchFamily="34" charset="-128"/>
                      </a:endParaRPr>
                    </a:p>
                    <a:p>
                      <a:pP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Age 45</a:t>
                      </a:r>
                    </a:p>
                    <a:p>
                      <a:pPr eaLnBrk="1" hangingPunct="1">
                        <a:lnSpc>
                          <a:spcPct val="100000"/>
                        </a:lnSpc>
                        <a:spcAft>
                          <a:spcPts val="1200"/>
                        </a:spcAft>
                      </a:pPr>
                      <a:r>
                        <a:rPr lang="en-US" altLang="en-US" b="1" dirty="0" smtClean="0">
                          <a:solidFill>
                            <a:schemeClr val="tx1"/>
                          </a:solidFill>
                          <a:latin typeface="Trebuchet MS" panose="020B0603020202020204" pitchFamily="34" charset="0"/>
                          <a:ea typeface="Arial Unicode MS" panose="020B0604020202020204" pitchFamily="34" charset="-128"/>
                        </a:rPr>
                        <a:t>Age 55</a:t>
                      </a:r>
                    </a:p>
                  </a:txBody>
                  <a:tcPr marL="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$89 </a:t>
                      </a:r>
                    </a:p>
                    <a:p>
                      <a:pPr algn="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$224</a:t>
                      </a:r>
                    </a:p>
                    <a:p>
                      <a:pPr algn="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$602</a:t>
                      </a:r>
                    </a:p>
                    <a:p>
                      <a:pPr algn="r" eaLnBrk="1" hangingPunct="1">
                        <a:lnSpc>
                          <a:spcPct val="100000"/>
                        </a:lnSpc>
                        <a:spcAft>
                          <a:spcPts val="1200"/>
                        </a:spcAft>
                      </a:pPr>
                      <a:r>
                        <a:rPr lang="en-US" altLang="en-US" b="1" dirty="0" smtClean="0">
                          <a:solidFill>
                            <a:schemeClr val="tx1"/>
                          </a:solidFill>
                          <a:latin typeface="Trebuchet MS" panose="020B0603020202020204" pitchFamily="34" charset="0"/>
                          <a:ea typeface="Arial Unicode MS" panose="020B0604020202020204" pitchFamily="34" charset="-128"/>
                        </a:rPr>
                        <a:t>$1,926</a:t>
                      </a:r>
                    </a:p>
                  </a:txBody>
                  <a:tcPr marL="182880" marR="3657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eaLnBrk="1" hangingPunct="1">
                        <a:lnSpc>
                          <a:spcPct val="100000"/>
                        </a:lnSpc>
                        <a:spcAft>
                          <a:spcPts val="1200"/>
                        </a:spcAft>
                      </a:pPr>
                      <a:r>
                        <a:rPr lang="en-US" altLang="en-US" b="0" dirty="0" smtClean="0">
                          <a:solidFill>
                            <a:schemeClr val="tx1"/>
                          </a:solidFill>
                          <a:latin typeface="Trebuchet MS" panose="020B0603020202020204" pitchFamily="34" charset="0"/>
                          <a:ea typeface="Arial Unicode MS" panose="020B0604020202020204" pitchFamily="34" charset="-128"/>
                        </a:rPr>
                        <a:t>-</a:t>
                      </a:r>
                    </a:p>
                    <a:p>
                      <a:pPr eaLnBrk="1" hangingPunct="1">
                        <a:lnSpc>
                          <a:spcPct val="100000"/>
                        </a:lnSpc>
                        <a:spcAft>
                          <a:spcPts val="1200"/>
                        </a:spcAft>
                      </a:pPr>
                      <a:r>
                        <a:rPr lang="en-US" altLang="en-US" b="0" dirty="0" smtClean="0">
                          <a:solidFill>
                            <a:schemeClr val="tx1"/>
                          </a:solidFill>
                          <a:latin typeface="Trebuchet MS" panose="020B0603020202020204" pitchFamily="34" charset="0"/>
                          <a:ea typeface="Arial Unicode MS" panose="020B0604020202020204" pitchFamily="34" charset="-128"/>
                        </a:rPr>
                        <a:t>nearly 2 times more</a:t>
                      </a:r>
                    </a:p>
                    <a:p>
                      <a:pPr marL="0" marR="0" indent="0" algn="l" defTabSz="914400" rtl="0" eaLnBrk="1" fontAlgn="auto" latinLnBrk="0" hangingPunct="1">
                        <a:lnSpc>
                          <a:spcPct val="100000"/>
                        </a:lnSpc>
                        <a:spcBef>
                          <a:spcPts val="0"/>
                        </a:spcBef>
                        <a:spcAft>
                          <a:spcPts val="1200"/>
                        </a:spcAft>
                        <a:buClrTx/>
                        <a:buSzTx/>
                        <a:buFontTx/>
                        <a:buNone/>
                        <a:tabLst/>
                        <a:defRPr/>
                      </a:pPr>
                      <a:r>
                        <a:rPr lang="en-US" altLang="en-US" b="0" dirty="0" smtClean="0">
                          <a:solidFill>
                            <a:schemeClr val="tx1"/>
                          </a:solidFill>
                          <a:latin typeface="Trebuchet MS" panose="020B0603020202020204" pitchFamily="34" charset="0"/>
                          <a:ea typeface="Arial Unicode MS" panose="020B0604020202020204" pitchFamily="34" charset="-128"/>
                        </a:rPr>
                        <a:t>nearly 7 times more</a:t>
                      </a:r>
                    </a:p>
                    <a:p>
                      <a:pPr marL="0" marR="0" indent="0" algn="l" defTabSz="914400" rtl="0" eaLnBrk="1" fontAlgn="auto" latinLnBrk="0" hangingPunct="1">
                        <a:lnSpc>
                          <a:spcPct val="100000"/>
                        </a:lnSpc>
                        <a:spcBef>
                          <a:spcPts val="0"/>
                        </a:spcBef>
                        <a:spcAft>
                          <a:spcPts val="1200"/>
                        </a:spcAft>
                        <a:buClrTx/>
                        <a:buSzTx/>
                        <a:buFontTx/>
                        <a:buNone/>
                        <a:tabLst/>
                        <a:defRPr/>
                      </a:pPr>
                      <a:r>
                        <a:rPr lang="en-US" altLang="en-US" b="1" dirty="0" smtClean="0">
                          <a:solidFill>
                            <a:schemeClr val="tx1"/>
                          </a:solidFill>
                          <a:latin typeface="Trebuchet MS" panose="020B0603020202020204" pitchFamily="34" charset="0"/>
                          <a:ea typeface="Arial Unicode MS" panose="020B0604020202020204" pitchFamily="34" charset="-128"/>
                        </a:rPr>
                        <a:t>more than 21 times more</a:t>
                      </a:r>
                    </a:p>
                  </a:txBody>
                  <a:tcPr marL="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16" name="Text Box 9"/>
          <p:cNvSpPr txBox="1">
            <a:spLocks noChangeArrowheads="1"/>
          </p:cNvSpPr>
          <p:nvPr/>
        </p:nvSpPr>
        <p:spPr bwMode="auto">
          <a:xfrm>
            <a:off x="502557" y="4654550"/>
            <a:ext cx="814795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This example assumes a hypothetical 9% constant rate of return. Rate of return is a nominal interest rate compounded on a </a:t>
            </a:r>
            <a:r>
              <a:rPr lang="en-US" altLang="en-US" sz="1000" dirty="0" smtClean="0">
                <a:solidFill>
                  <a:schemeClr val="tx1">
                    <a:lumMod val="65000"/>
                    <a:lumOff val="35000"/>
                  </a:schemeClr>
                </a:solidFill>
                <a:ea typeface="Arial Unicode MS" panose="020B0604020202020204" pitchFamily="34" charset="-128"/>
              </a:rPr>
              <a:t>monthly </a:t>
            </a:r>
            <a:r>
              <a:rPr lang="en-US" altLang="en-US" sz="1000" dirty="0">
                <a:solidFill>
                  <a:schemeClr val="tx1">
                    <a:lumMod val="65000"/>
                    <a:lumOff val="35000"/>
                  </a:schemeClr>
                </a:solidFill>
                <a:ea typeface="Arial Unicode MS" panose="020B0604020202020204" pitchFamily="34" charset="-128"/>
              </a:rPr>
              <a:t>basis. </a:t>
            </a:r>
            <a:r>
              <a:rPr lang="en-US" altLang="en-US" sz="1000" dirty="0" smtClean="0">
                <a:solidFill>
                  <a:schemeClr val="tx1">
                    <a:lumMod val="65000"/>
                    <a:lumOff val="35000"/>
                  </a:schemeClr>
                </a:solidFill>
                <a:ea typeface="Arial Unicode MS" panose="020B0604020202020204" pitchFamily="34" charset="-128"/>
              </a:rPr>
              <a:t/>
            </a:r>
            <a:br>
              <a:rPr lang="en-US" altLang="en-US" sz="1000" dirty="0" smtClean="0">
                <a:solidFill>
                  <a:schemeClr val="tx1">
                    <a:lumMod val="65000"/>
                    <a:lumOff val="35000"/>
                  </a:schemeClr>
                </a:solidFill>
                <a:ea typeface="Arial Unicode MS" panose="020B0604020202020204" pitchFamily="34" charset="-128"/>
              </a:rPr>
            </a:br>
            <a:r>
              <a:rPr lang="en-US" altLang="en-US" sz="1000" dirty="0" smtClean="0">
                <a:solidFill>
                  <a:schemeClr val="tx1">
                    <a:lumMod val="65000"/>
                    <a:lumOff val="35000"/>
                  </a:schemeClr>
                </a:solidFill>
                <a:ea typeface="Arial Unicode MS" panose="020B0604020202020204" pitchFamily="34" charset="-128"/>
              </a:rPr>
              <a:t>Actual </a:t>
            </a:r>
            <a:r>
              <a:rPr lang="en-US" altLang="en-US" sz="1000" dirty="0">
                <a:solidFill>
                  <a:schemeClr val="tx1">
                    <a:lumMod val="65000"/>
                    <a:lumOff val="35000"/>
                  </a:schemeClr>
                </a:solidFill>
                <a:ea typeface="Arial Unicode MS" panose="020B0604020202020204" pitchFamily="34" charset="-128"/>
              </a:rPr>
              <a:t>investments will fluctuate in value. The illustration does not include fees and taxes which would lower results. Investing entails risk including loss of principal. Shares, when redeemed, may be worth more or less than </a:t>
            </a:r>
            <a:r>
              <a:rPr lang="en-US" altLang="en-US" sz="1000" dirty="0" smtClean="0">
                <a:solidFill>
                  <a:schemeClr val="tx1">
                    <a:lumMod val="65000"/>
                    <a:lumOff val="35000"/>
                  </a:schemeClr>
                </a:solidFill>
                <a:ea typeface="Arial Unicode MS" panose="020B0604020202020204" pitchFamily="34" charset="-128"/>
              </a:rPr>
              <a:t>their original </a:t>
            </a:r>
            <a:r>
              <a:rPr lang="en-US" altLang="en-US" sz="1000" dirty="0">
                <a:solidFill>
                  <a:schemeClr val="tx1">
                    <a:lumMod val="65000"/>
                    <a:lumOff val="35000"/>
                  </a:schemeClr>
                </a:solidFill>
                <a:ea typeface="Arial Unicode MS" panose="020B0604020202020204" pitchFamily="34" charset="-128"/>
              </a:rPr>
              <a:t>value.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normAutofit fontScale="90000"/>
          </a:bodyPr>
          <a:lstStyle/>
          <a:p>
            <a:r>
              <a:rPr lang="en-US" altLang="en-US" sz="4000" dirty="0" smtClean="0"/>
              <a:t>Don’</a:t>
            </a:r>
            <a:r>
              <a:rPr lang="en-US" altLang="ja-JP" sz="4000" dirty="0" smtClean="0"/>
              <a:t>t Pay the High Cost of Waiting</a:t>
            </a:r>
            <a:endParaRPr lang="en-US" altLang="en-US" sz="4000" dirty="0" smtClean="0"/>
          </a:p>
        </p:txBody>
      </p:sp>
      <p:graphicFrame>
        <p:nvGraphicFramePr>
          <p:cNvPr id="15" name="Table 14"/>
          <p:cNvGraphicFramePr>
            <a:graphicFrameLocks noGrp="1"/>
          </p:cNvGraphicFramePr>
          <p:nvPr>
            <p:extLst>
              <p:ext uri="{D42A27DB-BD31-4B8C-83A1-F6EECF244321}">
                <p14:modId xmlns:p14="http://schemas.microsoft.com/office/powerpoint/2010/main" val="3295695434"/>
              </p:ext>
            </p:extLst>
          </p:nvPr>
        </p:nvGraphicFramePr>
        <p:xfrm>
          <a:off x="943429" y="1327150"/>
          <a:ext cx="7300685" cy="3260090"/>
        </p:xfrm>
        <a:graphic>
          <a:graphicData uri="http://schemas.openxmlformats.org/drawingml/2006/table">
            <a:tbl>
              <a:tblPr firstRow="1" bandRow="1">
                <a:tableStyleId>{5C22544A-7EE6-4342-B048-85BDC9FD1C3A}</a:tableStyleId>
              </a:tblPr>
              <a:tblGrid>
                <a:gridCol w="1465942"/>
                <a:gridCol w="2583543"/>
                <a:gridCol w="3251200"/>
              </a:tblGrid>
              <a:tr h="730250">
                <a:tc gridSpan="3">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US" altLang="en-US" sz="2000" b="0" dirty="0" smtClean="0">
                          <a:solidFill>
                            <a:schemeClr val="tx1"/>
                          </a:solidFill>
                          <a:latin typeface="Trebuchet MS" panose="020B0603020202020204" pitchFamily="34" charset="0"/>
                          <a:ea typeface="Arial Unicode MS" panose="020B0604020202020204" pitchFamily="34" charset="-128"/>
                        </a:rPr>
                        <a:t>The sooner you begin to save, the greater </a:t>
                      </a:r>
                      <a:br>
                        <a:rPr lang="en-US" altLang="en-US" sz="2000" b="0" dirty="0" smtClean="0">
                          <a:solidFill>
                            <a:schemeClr val="tx1"/>
                          </a:solidFill>
                          <a:latin typeface="Trebuchet MS" panose="020B0603020202020204" pitchFamily="34" charset="0"/>
                          <a:ea typeface="Arial Unicode MS" panose="020B0604020202020204" pitchFamily="34" charset="-128"/>
                        </a:rPr>
                      </a:br>
                      <a:r>
                        <a:rPr lang="en-US" altLang="en-US" sz="2000" b="0" dirty="0" smtClean="0">
                          <a:solidFill>
                            <a:schemeClr val="tx1"/>
                          </a:solidFill>
                          <a:latin typeface="Trebuchet MS" panose="020B0603020202020204" pitchFamily="34" charset="0"/>
                          <a:ea typeface="Arial Unicode MS" panose="020B0604020202020204" pitchFamily="34" charset="-128"/>
                        </a:rPr>
                        <a:t>the potential growth on your investment:</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863"/>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868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868D"/>
                    </a:solidFill>
                  </a:tcPr>
                </a:tc>
              </a:tr>
              <a:tr h="0">
                <a:tc gridSpan="3">
                  <a:txBody>
                    <a:bodyPr/>
                    <a:lstStyle/>
                    <a:p>
                      <a:pPr algn="l" eaLnBrk="1" hangingPunct="1">
                        <a:spcAft>
                          <a:spcPct val="35000"/>
                        </a:spcAft>
                      </a:pPr>
                      <a:r>
                        <a:rPr lang="en-US" altLang="en-US" sz="1800" b="1" dirty="0" smtClean="0">
                          <a:latin typeface="Trebuchet MS" panose="020B0603020202020204" pitchFamily="34" charset="0"/>
                          <a:ea typeface="Arial Unicode MS" panose="020B0604020202020204" pitchFamily="34" charset="-128"/>
                        </a:rPr>
                        <a:t>The High Cost of Waiting</a:t>
                      </a:r>
                      <a:r>
                        <a:rPr lang="en-US" altLang="en-US" sz="1800" b="1" baseline="0" dirty="0" smtClean="0">
                          <a:latin typeface="Trebuchet MS" panose="020B0603020202020204" pitchFamily="34" charset="0"/>
                          <a:ea typeface="Arial Unicode MS" panose="020B0604020202020204" pitchFamily="34" charset="-128"/>
                        </a:rPr>
                        <a:t> (</a:t>
                      </a:r>
                      <a:r>
                        <a:rPr lang="en-US" altLang="en-US" sz="1800" dirty="0" smtClean="0">
                          <a:latin typeface="Trebuchet MS" panose="020B0603020202020204" pitchFamily="34" charset="0"/>
                          <a:ea typeface="Arial Unicode MS" panose="020B0604020202020204" pitchFamily="34" charset="-128"/>
                        </a:rPr>
                        <a:t>$100/month at 9%)</a:t>
                      </a:r>
                      <a:endParaRPr lang="en-US" altLang="en-US" sz="1800" dirty="0">
                        <a:latin typeface="Trebuchet MS" panose="020B0603020202020204" pitchFamily="34" charset="0"/>
                        <a:ea typeface="Arial Unicode MS" panose="020B0604020202020204" pitchFamily="34" charset="-128"/>
                      </a:endParaRP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ea typeface="Arial Unicode MS" panose="020B060402020202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b="1" dirty="0" smtClean="0">
                          <a:solidFill>
                            <a:srgbClr val="33868D"/>
                          </a:solidFill>
                          <a:latin typeface="Trebuchet MS" panose="020B0603020202020204" pitchFamily="34" charset="0"/>
                          <a:ea typeface="Arial Unicode MS" panose="020B0604020202020204" pitchFamily="34" charset="-128"/>
                        </a:rPr>
                        <a:t>Begin</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200" b="1" dirty="0" smtClean="0">
                          <a:solidFill>
                            <a:srgbClr val="33868D"/>
                          </a:solidFill>
                          <a:latin typeface="Trebuchet MS" panose="020B0603020202020204" pitchFamily="34" charset="0"/>
                          <a:ea typeface="Arial Unicode MS" panose="020B0604020202020204" pitchFamily="34" charset="-128"/>
                        </a:rPr>
                        <a:t>Total at Age 67</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2200" b="1" dirty="0" smtClean="0">
                          <a:solidFill>
                            <a:srgbClr val="33868D"/>
                          </a:solidFill>
                          <a:latin typeface="Trebuchet MS" panose="020B0603020202020204" pitchFamily="34" charset="0"/>
                          <a:ea typeface="Arial Unicode MS" panose="020B0604020202020204" pitchFamily="34" charset="-128"/>
                        </a:rPr>
                        <a:t>Cost to wait</a:t>
                      </a:r>
                    </a:p>
                  </a:txBody>
                  <a:tcPr marL="182880" marR="6400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Age 25</a:t>
                      </a:r>
                    </a:p>
                    <a:p>
                      <a:pP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Age 26</a:t>
                      </a:r>
                      <a:endParaRPr lang="en-US" altLang="en-US" b="1" dirty="0" smtClean="0">
                        <a:solidFill>
                          <a:schemeClr val="tx1"/>
                        </a:solidFill>
                        <a:latin typeface="Trebuchet MS" panose="020B0603020202020204" pitchFamily="34" charset="0"/>
                        <a:ea typeface="Arial Unicode MS" panose="020B0604020202020204" pitchFamily="34" charset="-128"/>
                      </a:endParaRPr>
                    </a:p>
                    <a:p>
                      <a:pP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Age 30</a:t>
                      </a:r>
                    </a:p>
                    <a:p>
                      <a:pPr eaLnBrk="1" hangingPunct="1">
                        <a:lnSpc>
                          <a:spcPct val="100000"/>
                        </a:lnSpc>
                        <a:spcAft>
                          <a:spcPts val="1200"/>
                        </a:spcAft>
                      </a:pPr>
                      <a:r>
                        <a:rPr lang="en-US" altLang="en-US" b="1" dirty="0" smtClean="0">
                          <a:solidFill>
                            <a:schemeClr val="tx1"/>
                          </a:solidFill>
                          <a:latin typeface="Trebuchet MS" panose="020B0603020202020204" pitchFamily="34" charset="0"/>
                          <a:ea typeface="Arial Unicode MS" panose="020B0604020202020204" pitchFamily="34" charset="-128"/>
                        </a:rPr>
                        <a:t>Age 40</a:t>
                      </a:r>
                    </a:p>
                  </a:txBody>
                  <a:tcPr marL="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$566,920  </a:t>
                      </a:r>
                    </a:p>
                    <a:p>
                      <a:pPr algn="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$517,150</a:t>
                      </a:r>
                    </a:p>
                    <a:p>
                      <a:pPr algn="r" eaLnBrk="1" hangingPunct="1">
                        <a:lnSpc>
                          <a:spcPct val="100000"/>
                        </a:lnSpc>
                        <a:spcAft>
                          <a:spcPts val="1200"/>
                        </a:spcAft>
                      </a:pPr>
                      <a:r>
                        <a:rPr lang="en-US" altLang="en-US" dirty="0" smtClean="0">
                          <a:solidFill>
                            <a:schemeClr val="tx1"/>
                          </a:solidFill>
                          <a:latin typeface="Trebuchet MS" panose="020B0603020202020204" pitchFamily="34" charset="0"/>
                          <a:ea typeface="Arial Unicode MS" panose="020B0604020202020204" pitchFamily="34" charset="-128"/>
                        </a:rPr>
                        <a:t>$357,240</a:t>
                      </a:r>
                    </a:p>
                    <a:p>
                      <a:pPr algn="r" eaLnBrk="1" hangingPunct="1">
                        <a:lnSpc>
                          <a:spcPct val="100000"/>
                        </a:lnSpc>
                        <a:spcAft>
                          <a:spcPts val="1200"/>
                        </a:spcAft>
                      </a:pPr>
                      <a:r>
                        <a:rPr lang="en-US" altLang="en-US" b="1" dirty="0" smtClean="0">
                          <a:solidFill>
                            <a:schemeClr val="tx1"/>
                          </a:solidFill>
                          <a:latin typeface="Trebuchet MS" panose="020B0603020202020204" pitchFamily="34" charset="0"/>
                          <a:ea typeface="Arial Unicode MS" panose="020B0604020202020204" pitchFamily="34" charset="-128"/>
                        </a:rPr>
                        <a:t>$137,780</a:t>
                      </a:r>
                    </a:p>
                  </a:txBody>
                  <a:tcPr marL="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eaLnBrk="1" hangingPunct="1">
                        <a:lnSpc>
                          <a:spcPct val="100000"/>
                        </a:lnSpc>
                        <a:spcAft>
                          <a:spcPts val="1200"/>
                        </a:spcAft>
                      </a:pPr>
                      <a:r>
                        <a:rPr lang="en-US" altLang="en-US" b="0" dirty="0" smtClean="0">
                          <a:solidFill>
                            <a:schemeClr val="tx1"/>
                          </a:solidFill>
                          <a:latin typeface="Trebuchet MS" panose="020B0603020202020204" pitchFamily="34" charset="0"/>
                          <a:ea typeface="Arial Unicode MS" panose="020B0604020202020204" pitchFamily="34" charset="-128"/>
                        </a:rPr>
                        <a:t>-</a:t>
                      </a:r>
                    </a:p>
                    <a:p>
                      <a:pPr algn="r" eaLnBrk="1" hangingPunct="1">
                        <a:lnSpc>
                          <a:spcPct val="100000"/>
                        </a:lnSpc>
                        <a:spcAft>
                          <a:spcPts val="1200"/>
                        </a:spcAft>
                      </a:pPr>
                      <a:r>
                        <a:rPr lang="en-US" altLang="en-US" b="0" dirty="0" smtClean="0">
                          <a:solidFill>
                            <a:schemeClr val="tx1"/>
                          </a:solidFill>
                          <a:latin typeface="Trebuchet MS" panose="020B0603020202020204" pitchFamily="34" charset="0"/>
                          <a:ea typeface="Arial Unicode MS" panose="020B0604020202020204" pitchFamily="34" charset="-128"/>
                        </a:rPr>
                        <a:t>$49,770</a:t>
                      </a:r>
                    </a:p>
                    <a:p>
                      <a:pPr algn="r" eaLnBrk="1" hangingPunct="1">
                        <a:lnSpc>
                          <a:spcPct val="100000"/>
                        </a:lnSpc>
                        <a:spcAft>
                          <a:spcPts val="1200"/>
                        </a:spcAft>
                      </a:pPr>
                      <a:r>
                        <a:rPr lang="en-US" altLang="en-US" b="0" dirty="0" smtClean="0">
                          <a:solidFill>
                            <a:schemeClr val="tx1"/>
                          </a:solidFill>
                          <a:latin typeface="Trebuchet MS" panose="020B0603020202020204" pitchFamily="34" charset="0"/>
                          <a:ea typeface="Arial Unicode MS" panose="020B0604020202020204" pitchFamily="34" charset="-128"/>
                        </a:rPr>
                        <a:t>$209,680</a:t>
                      </a:r>
                    </a:p>
                    <a:p>
                      <a:pPr marL="0" marR="0" indent="0" algn="r" defTabSz="914400" rtl="0" eaLnBrk="1" fontAlgn="auto" latinLnBrk="0" hangingPunct="1">
                        <a:lnSpc>
                          <a:spcPct val="100000"/>
                        </a:lnSpc>
                        <a:spcBef>
                          <a:spcPts val="0"/>
                        </a:spcBef>
                        <a:spcAft>
                          <a:spcPts val="1200"/>
                        </a:spcAft>
                        <a:buClrTx/>
                        <a:buSzTx/>
                        <a:buFontTx/>
                        <a:buNone/>
                        <a:tabLst/>
                        <a:defRPr/>
                      </a:pPr>
                      <a:r>
                        <a:rPr lang="en-US" altLang="en-US" b="1" dirty="0" smtClean="0">
                          <a:solidFill>
                            <a:schemeClr val="tx1"/>
                          </a:solidFill>
                          <a:latin typeface="Trebuchet MS" panose="020B0603020202020204" pitchFamily="34" charset="0"/>
                          <a:ea typeface="Arial Unicode MS" panose="020B0604020202020204" pitchFamily="34" charset="-128"/>
                        </a:rPr>
                        <a:t>$429,140</a:t>
                      </a:r>
                      <a:endParaRPr lang="en-US" altLang="en-US" b="1" dirty="0">
                        <a:solidFill>
                          <a:schemeClr val="tx1"/>
                        </a:solidFill>
                        <a:latin typeface="Trebuchet MS" panose="020B0603020202020204" pitchFamily="34" charset="0"/>
                        <a:ea typeface="Arial Unicode MS" panose="020B0604020202020204" pitchFamily="34" charset="-128"/>
                      </a:endParaRPr>
                    </a:p>
                  </a:txBody>
                  <a:tcPr marL="182880" marR="6400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 name="Text Box 9"/>
          <p:cNvSpPr txBox="1">
            <a:spLocks noChangeArrowheads="1"/>
          </p:cNvSpPr>
          <p:nvPr/>
        </p:nvSpPr>
        <p:spPr bwMode="auto">
          <a:xfrm>
            <a:off x="502557" y="4654550"/>
            <a:ext cx="814795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This example assumes a hypothetical 9% constant rate of return. Rate of return is a nominal interest rate compounded on a </a:t>
            </a:r>
            <a:r>
              <a:rPr lang="en-US" altLang="en-US" sz="1000" dirty="0" smtClean="0">
                <a:solidFill>
                  <a:schemeClr val="tx1">
                    <a:lumMod val="65000"/>
                    <a:lumOff val="35000"/>
                  </a:schemeClr>
                </a:solidFill>
                <a:ea typeface="Arial Unicode MS" panose="020B0604020202020204" pitchFamily="34" charset="-128"/>
              </a:rPr>
              <a:t>monthly </a:t>
            </a:r>
            <a:r>
              <a:rPr lang="en-US" altLang="en-US" sz="1000" dirty="0">
                <a:solidFill>
                  <a:schemeClr val="tx1">
                    <a:lumMod val="65000"/>
                    <a:lumOff val="35000"/>
                  </a:schemeClr>
                </a:solidFill>
                <a:ea typeface="Arial Unicode MS" panose="020B0604020202020204" pitchFamily="34" charset="-128"/>
              </a:rPr>
              <a:t>basis. </a:t>
            </a:r>
            <a:r>
              <a:rPr lang="en-US" altLang="en-US" sz="1000" dirty="0" smtClean="0">
                <a:solidFill>
                  <a:schemeClr val="tx1">
                    <a:lumMod val="65000"/>
                    <a:lumOff val="35000"/>
                  </a:schemeClr>
                </a:solidFill>
                <a:ea typeface="Arial Unicode MS" panose="020B0604020202020204" pitchFamily="34" charset="-128"/>
              </a:rPr>
              <a:t/>
            </a:r>
            <a:br>
              <a:rPr lang="en-US" altLang="en-US" sz="1000" dirty="0" smtClean="0">
                <a:solidFill>
                  <a:schemeClr val="tx1">
                    <a:lumMod val="65000"/>
                    <a:lumOff val="35000"/>
                  </a:schemeClr>
                </a:solidFill>
                <a:ea typeface="Arial Unicode MS" panose="020B0604020202020204" pitchFamily="34" charset="-128"/>
              </a:rPr>
            </a:br>
            <a:r>
              <a:rPr lang="en-US" altLang="en-US" sz="1000" dirty="0" smtClean="0">
                <a:solidFill>
                  <a:schemeClr val="tx1">
                    <a:lumMod val="65000"/>
                    <a:lumOff val="35000"/>
                  </a:schemeClr>
                </a:solidFill>
                <a:ea typeface="Arial Unicode MS" panose="020B0604020202020204" pitchFamily="34" charset="-128"/>
              </a:rPr>
              <a:t>Actual </a:t>
            </a:r>
            <a:r>
              <a:rPr lang="en-US" altLang="en-US" sz="1000" dirty="0">
                <a:solidFill>
                  <a:schemeClr val="tx1">
                    <a:lumMod val="65000"/>
                    <a:lumOff val="35000"/>
                  </a:schemeClr>
                </a:solidFill>
                <a:ea typeface="Arial Unicode MS" panose="020B0604020202020204" pitchFamily="34" charset="-128"/>
              </a:rPr>
              <a:t>investments will fluctuate in value. The illustration does not include fees and taxes which would lower results. Investing entails risk including loss of principal. Shares, when redeemed, may be worth more or less than </a:t>
            </a:r>
            <a:r>
              <a:rPr lang="en-US" altLang="en-US" sz="1000" dirty="0" smtClean="0">
                <a:solidFill>
                  <a:schemeClr val="tx1">
                    <a:lumMod val="65000"/>
                    <a:lumOff val="35000"/>
                  </a:schemeClr>
                </a:solidFill>
                <a:ea typeface="Arial Unicode MS" panose="020B0604020202020204" pitchFamily="34" charset="-128"/>
              </a:rPr>
              <a:t>their original </a:t>
            </a:r>
            <a:r>
              <a:rPr lang="en-US" altLang="en-US" sz="1000" dirty="0">
                <a:solidFill>
                  <a:schemeClr val="tx1">
                    <a:lumMod val="65000"/>
                    <a:lumOff val="35000"/>
                  </a:schemeClr>
                </a:solidFill>
                <a:ea typeface="Arial Unicode MS" panose="020B0604020202020204" pitchFamily="34" charset="-128"/>
              </a:rPr>
              <a:t>value.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p:cNvSpPr>
          <p:nvPr>
            <p:ph type="title"/>
          </p:nvPr>
        </p:nvSpPr>
        <p:spPr/>
        <p:txBody>
          <a:bodyPr>
            <a:normAutofit/>
          </a:bodyPr>
          <a:lstStyle/>
          <a:p>
            <a:r>
              <a:rPr lang="en-US" altLang="en-US" dirty="0"/>
              <a:t>The Power of Compound Interest</a:t>
            </a:r>
            <a:endParaRPr lang="en-US" altLang="en-US" dirty="0" smtClean="0"/>
          </a:p>
        </p:txBody>
      </p:sp>
      <p:sp>
        <p:nvSpPr>
          <p:cNvPr id="15369" name="Text Box 9"/>
          <p:cNvSpPr txBox="1">
            <a:spLocks noChangeArrowheads="1"/>
          </p:cNvSpPr>
          <p:nvPr/>
        </p:nvSpPr>
        <p:spPr bwMode="auto">
          <a:xfrm>
            <a:off x="498474" y="4673204"/>
            <a:ext cx="788125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35000"/>
              </a:spcAft>
            </a:pPr>
            <a:r>
              <a:rPr lang="en-US" altLang="en-US" sz="1000" dirty="0">
                <a:solidFill>
                  <a:schemeClr val="tx1">
                    <a:lumMod val="65000"/>
                    <a:lumOff val="35000"/>
                  </a:schemeClr>
                </a:solidFill>
                <a:ea typeface="Arial Unicode MS" panose="020B0604020202020204" pitchFamily="34" charset="-128"/>
              </a:rPr>
              <a:t>This is </a:t>
            </a:r>
            <a:r>
              <a:rPr lang="en-US" altLang="en-US" sz="1000" dirty="0" smtClean="0">
                <a:solidFill>
                  <a:schemeClr val="tx1">
                    <a:lumMod val="65000"/>
                    <a:lumOff val="35000"/>
                  </a:schemeClr>
                </a:solidFill>
                <a:ea typeface="Arial Unicode MS" panose="020B0604020202020204" pitchFamily="34" charset="-128"/>
              </a:rPr>
              <a:t>a hypothetical </a:t>
            </a:r>
            <a:r>
              <a:rPr lang="en-US" altLang="en-US" sz="1000" dirty="0">
                <a:solidFill>
                  <a:schemeClr val="tx1">
                    <a:lumMod val="65000"/>
                    <a:lumOff val="35000"/>
                  </a:schemeClr>
                </a:solidFill>
                <a:ea typeface="Arial Unicode MS" panose="020B0604020202020204" pitchFamily="34" charset="-128"/>
              </a:rPr>
              <a:t>and does not represent an actual investment. Actual investments will fluctuate in value. It does not include fees and taxes which would </a:t>
            </a:r>
            <a:r>
              <a:rPr lang="en-US" altLang="en-US" sz="1000" dirty="0" smtClean="0">
                <a:solidFill>
                  <a:schemeClr val="tx1">
                    <a:lumMod val="65000"/>
                    <a:lumOff val="35000"/>
                  </a:schemeClr>
                </a:solidFill>
                <a:ea typeface="Arial Unicode MS" panose="020B0604020202020204" pitchFamily="34" charset="-128"/>
              </a:rPr>
              <a:t>lower </a:t>
            </a:r>
            <a:r>
              <a:rPr lang="en-US" altLang="en-US" sz="1000" dirty="0">
                <a:solidFill>
                  <a:schemeClr val="tx1">
                    <a:lumMod val="65000"/>
                    <a:lumOff val="35000"/>
                  </a:schemeClr>
                </a:solidFill>
                <a:ea typeface="Arial Unicode MS" panose="020B0604020202020204" pitchFamily="34" charset="-128"/>
              </a:rPr>
              <a:t>results. Rate of return is a constant 9% nominal rate, compounded monthly. Investing entails risk including loss of principal. Shares, when redeemed, may be worth more or less than </a:t>
            </a:r>
            <a:r>
              <a:rPr lang="en-US" altLang="en-US" sz="1000" dirty="0" smtClean="0">
                <a:solidFill>
                  <a:schemeClr val="tx1">
                    <a:lumMod val="65000"/>
                    <a:lumOff val="35000"/>
                  </a:schemeClr>
                </a:solidFill>
                <a:ea typeface="Arial Unicode MS" panose="020B0604020202020204" pitchFamily="34" charset="-128"/>
              </a:rPr>
              <a:t>their original </a:t>
            </a:r>
            <a:r>
              <a:rPr lang="en-US" altLang="en-US" sz="1000" dirty="0">
                <a:solidFill>
                  <a:schemeClr val="tx1">
                    <a:lumMod val="65000"/>
                    <a:lumOff val="35000"/>
                  </a:schemeClr>
                </a:solidFill>
                <a:ea typeface="Arial Unicode MS" panose="020B0604020202020204" pitchFamily="34" charset="-128"/>
              </a:rPr>
              <a:t>value.</a:t>
            </a:r>
          </a:p>
        </p:txBody>
      </p:sp>
      <p:graphicFrame>
        <p:nvGraphicFramePr>
          <p:cNvPr id="33" name="Table 32"/>
          <p:cNvGraphicFramePr>
            <a:graphicFrameLocks noGrp="1"/>
          </p:cNvGraphicFramePr>
          <p:nvPr>
            <p:extLst>
              <p:ext uri="{D42A27DB-BD31-4B8C-83A1-F6EECF244321}">
                <p14:modId xmlns:p14="http://schemas.microsoft.com/office/powerpoint/2010/main" val="1590800960"/>
              </p:ext>
            </p:extLst>
          </p:nvPr>
        </p:nvGraphicFramePr>
        <p:xfrm>
          <a:off x="2859315" y="1438729"/>
          <a:ext cx="5511801" cy="3017520"/>
        </p:xfrm>
        <a:graphic>
          <a:graphicData uri="http://schemas.openxmlformats.org/drawingml/2006/table">
            <a:tbl>
              <a:tblPr firstRow="1" bandRow="1">
                <a:tableStyleId>{5C22544A-7EE6-4342-B048-85BDC9FD1C3A}</a:tableStyleId>
              </a:tblPr>
              <a:tblGrid>
                <a:gridCol w="1295401"/>
                <a:gridCol w="2095500"/>
                <a:gridCol w="2120900"/>
              </a:tblGrid>
              <a:tr h="387350">
                <a:tc>
                  <a:txBody>
                    <a:bodyPr/>
                    <a:lstStyle/>
                    <a:p>
                      <a:endParaRPr lang="en-US" dirty="0">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tx1"/>
                          </a:solidFill>
                          <a:latin typeface="Trebuchet MS" panose="020B0603020202020204" pitchFamily="34" charset="0"/>
                          <a:ea typeface="Arial Unicode MS" panose="020B0604020202020204" pitchFamily="34" charset="-128"/>
                        </a:rPr>
                        <a:t>Monthly Contribution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8610">
                <a:tc>
                  <a:txBody>
                    <a:bodyPr/>
                    <a:lstStyle/>
                    <a:p>
                      <a:pPr algn="ctr"/>
                      <a:r>
                        <a:rPr lang="en-US" sz="2000" b="1" dirty="0" smtClean="0">
                          <a:solidFill>
                            <a:schemeClr val="bg1"/>
                          </a:solidFill>
                          <a:latin typeface="Trebuchet MS" panose="020B0603020202020204" pitchFamily="34" charset="0"/>
                        </a:rPr>
                        <a:t>Years</a:t>
                      </a:r>
                      <a:endParaRPr lang="en-US" sz="2000" b="1"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r"/>
                      <a:r>
                        <a:rPr lang="en-US" sz="2000" b="1" dirty="0" smtClean="0">
                          <a:solidFill>
                            <a:schemeClr val="bg1"/>
                          </a:solidFill>
                          <a:latin typeface="Trebuchet MS" panose="020B0603020202020204" pitchFamily="34" charset="0"/>
                        </a:rPr>
                        <a:t>$20</a:t>
                      </a:r>
                      <a:endParaRPr lang="en-US" sz="2000" b="1"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6B6E"/>
                    </a:solidFill>
                  </a:tcPr>
                </a:tc>
                <a:tc>
                  <a:txBody>
                    <a:bodyPr/>
                    <a:lstStyle/>
                    <a:p>
                      <a:pPr algn="r"/>
                      <a:r>
                        <a:rPr lang="en-US" sz="2000" b="1" dirty="0" smtClean="0">
                          <a:solidFill>
                            <a:schemeClr val="bg1"/>
                          </a:solidFill>
                          <a:latin typeface="Trebuchet MS" panose="020B0603020202020204" pitchFamily="34" charset="0"/>
                        </a:rPr>
                        <a:t>$100</a:t>
                      </a:r>
                      <a:endParaRPr lang="en-US" sz="2000" b="1"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8C3B"/>
                    </a:solidFill>
                  </a:tcPr>
                </a:tc>
              </a:tr>
              <a:tr h="1047750">
                <a:tc>
                  <a:txBody>
                    <a:bodyPr/>
                    <a:lstStyle/>
                    <a:p>
                      <a:pPr algn="ctr">
                        <a:spcAft>
                          <a:spcPts val="2400"/>
                        </a:spcAft>
                      </a:pPr>
                      <a:r>
                        <a:rPr lang="en-US" sz="2000" dirty="0" smtClean="0">
                          <a:latin typeface="Trebuchet MS" panose="020B0603020202020204" pitchFamily="34" charset="0"/>
                        </a:rPr>
                        <a:t>10</a:t>
                      </a:r>
                    </a:p>
                    <a:p>
                      <a:pPr algn="ctr">
                        <a:spcAft>
                          <a:spcPts val="2400"/>
                        </a:spcAft>
                      </a:pPr>
                      <a:r>
                        <a:rPr lang="en-US" sz="2000" dirty="0" smtClean="0">
                          <a:latin typeface="Trebuchet MS" panose="020B0603020202020204" pitchFamily="34" charset="0"/>
                        </a:rPr>
                        <a:t>20</a:t>
                      </a:r>
                    </a:p>
                    <a:p>
                      <a:pPr algn="ctr">
                        <a:spcAft>
                          <a:spcPts val="2400"/>
                        </a:spcAft>
                      </a:pPr>
                      <a:r>
                        <a:rPr lang="en-US" sz="2000" dirty="0" smtClean="0">
                          <a:latin typeface="Trebuchet MS" panose="020B0603020202020204" pitchFamily="34" charset="0"/>
                        </a:rPr>
                        <a:t>30</a:t>
                      </a:r>
                    </a:p>
                    <a:p>
                      <a:pPr algn="ctr">
                        <a:spcAft>
                          <a:spcPts val="2400"/>
                        </a:spcAft>
                      </a:pPr>
                      <a:r>
                        <a:rPr lang="en-US" sz="2000" dirty="0" smtClean="0">
                          <a:latin typeface="Trebuchet MS" panose="020B0603020202020204" pitchFamily="34" charset="0"/>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spcAft>
                          <a:spcPts val="2400"/>
                        </a:spcAft>
                      </a:pPr>
                      <a:r>
                        <a:rPr lang="en-US" sz="2000" dirty="0" smtClean="0">
                          <a:latin typeface="Trebuchet MS" panose="020B0603020202020204" pitchFamily="34" charset="0"/>
                        </a:rPr>
                        <a:t>$3,900</a:t>
                      </a:r>
                    </a:p>
                    <a:p>
                      <a:pPr algn="r">
                        <a:spcAft>
                          <a:spcPts val="2400"/>
                        </a:spcAft>
                      </a:pPr>
                      <a:r>
                        <a:rPr lang="en-US" sz="2000" dirty="0" smtClean="0">
                          <a:latin typeface="Trebuchet MS" panose="020B0603020202020204" pitchFamily="34" charset="0"/>
                        </a:rPr>
                        <a:t>$13,460</a:t>
                      </a:r>
                    </a:p>
                    <a:p>
                      <a:pPr algn="r">
                        <a:spcAft>
                          <a:spcPts val="2400"/>
                        </a:spcAft>
                      </a:pPr>
                      <a:r>
                        <a:rPr lang="en-US" sz="2000" dirty="0" smtClean="0">
                          <a:latin typeface="Trebuchet MS" panose="020B0603020202020204" pitchFamily="34" charset="0"/>
                        </a:rPr>
                        <a:t>$36,890</a:t>
                      </a:r>
                    </a:p>
                    <a:p>
                      <a:pPr algn="r">
                        <a:spcAft>
                          <a:spcPts val="2400"/>
                        </a:spcAft>
                      </a:pPr>
                      <a:r>
                        <a:rPr lang="en-US" sz="2000" dirty="0" smtClean="0">
                          <a:latin typeface="Trebuchet MS" panose="020B0603020202020204" pitchFamily="34" charset="0"/>
                        </a:rPr>
                        <a:t>$94,330</a:t>
                      </a:r>
                      <a:endParaRPr lang="en-US" sz="2000" dirty="0">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tc>
                  <a:txBody>
                    <a:bodyPr/>
                    <a:lstStyle/>
                    <a:p>
                      <a:pPr algn="r">
                        <a:spcAft>
                          <a:spcPts val="2400"/>
                        </a:spcAft>
                      </a:pPr>
                      <a:r>
                        <a:rPr lang="en-US" sz="2000" dirty="0" smtClean="0">
                          <a:latin typeface="Trebuchet MS" panose="020B0603020202020204" pitchFamily="34" charset="0"/>
                        </a:rPr>
                        <a:t>$19,500</a:t>
                      </a:r>
                    </a:p>
                    <a:p>
                      <a:pPr algn="r">
                        <a:spcAft>
                          <a:spcPts val="2400"/>
                        </a:spcAft>
                      </a:pPr>
                      <a:r>
                        <a:rPr lang="en-US" sz="2000" dirty="0" smtClean="0">
                          <a:latin typeface="Trebuchet MS" panose="020B0603020202020204" pitchFamily="34" charset="0"/>
                        </a:rPr>
                        <a:t>$67,300</a:t>
                      </a:r>
                    </a:p>
                    <a:p>
                      <a:pPr algn="r">
                        <a:spcAft>
                          <a:spcPts val="2400"/>
                        </a:spcAft>
                      </a:pPr>
                      <a:r>
                        <a:rPr lang="en-US" sz="2000" dirty="0" smtClean="0">
                          <a:latin typeface="Trebuchet MS" panose="020B0603020202020204" pitchFamily="34" charset="0"/>
                        </a:rPr>
                        <a:t>$184,450</a:t>
                      </a:r>
                    </a:p>
                    <a:p>
                      <a:pPr algn="r">
                        <a:spcAft>
                          <a:spcPts val="2400"/>
                        </a:spcAft>
                      </a:pPr>
                      <a:r>
                        <a:rPr lang="en-US" sz="2000" dirty="0" smtClean="0">
                          <a:latin typeface="Trebuchet MS" panose="020B0603020202020204" pitchFamily="34" charset="0"/>
                        </a:rPr>
                        <a:t>$471,650</a:t>
                      </a:r>
                      <a:endParaRPr lang="en-US" sz="2000" dirty="0">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863"/>
                    </a:solidFill>
                  </a:tcPr>
                </a:tc>
              </a:tr>
            </a:tbl>
          </a:graphicData>
        </a:graphic>
      </p:graphicFrame>
      <p:sp>
        <p:nvSpPr>
          <p:cNvPr id="7" name="Text Box 5"/>
          <p:cNvSpPr txBox="1">
            <a:spLocks noChangeArrowheads="1"/>
          </p:cNvSpPr>
          <p:nvPr/>
        </p:nvSpPr>
        <p:spPr bwMode="auto">
          <a:xfrm>
            <a:off x="482601" y="1740413"/>
            <a:ext cx="23621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743200" algn="l"/>
                <a:tab pos="5029200" algn="l"/>
              </a:tabLst>
              <a:defRPr sz="2400">
                <a:solidFill>
                  <a:schemeClr val="tx1"/>
                </a:solidFill>
                <a:latin typeface="Trebuchet MS" pitchFamily="34" charset="0"/>
                <a:ea typeface="MS PGothic" pitchFamily="34" charset="-128"/>
              </a:defRPr>
            </a:lvl1pPr>
            <a:lvl2pPr marL="742950" indent="-285750" eaLnBrk="0" hangingPunct="0">
              <a:tabLst>
                <a:tab pos="2743200" algn="l"/>
                <a:tab pos="5029200" algn="l"/>
              </a:tabLst>
              <a:defRPr sz="2400">
                <a:solidFill>
                  <a:schemeClr val="tx1"/>
                </a:solidFill>
                <a:latin typeface="Trebuchet MS" pitchFamily="34" charset="0"/>
                <a:ea typeface="MS PGothic" pitchFamily="34" charset="-128"/>
              </a:defRPr>
            </a:lvl2pPr>
            <a:lvl3pPr marL="1143000" indent="-228600" eaLnBrk="0" hangingPunct="0">
              <a:tabLst>
                <a:tab pos="2743200" algn="l"/>
                <a:tab pos="5029200" algn="l"/>
              </a:tabLst>
              <a:defRPr sz="2400">
                <a:solidFill>
                  <a:schemeClr val="tx1"/>
                </a:solidFill>
                <a:latin typeface="Trebuchet MS" pitchFamily="34" charset="0"/>
                <a:ea typeface="MS PGothic" pitchFamily="34" charset="-128"/>
              </a:defRPr>
            </a:lvl3pPr>
            <a:lvl4pPr marL="1600200" indent="-228600" eaLnBrk="0" hangingPunct="0">
              <a:tabLst>
                <a:tab pos="2743200" algn="l"/>
                <a:tab pos="5029200" algn="l"/>
              </a:tabLst>
              <a:defRPr sz="2400">
                <a:solidFill>
                  <a:schemeClr val="tx1"/>
                </a:solidFill>
                <a:latin typeface="Trebuchet MS" pitchFamily="34" charset="0"/>
                <a:ea typeface="MS PGothic" pitchFamily="34" charset="-128"/>
              </a:defRPr>
            </a:lvl4pPr>
            <a:lvl5pPr marL="2057400" indent="-228600" eaLnBrk="0" hangingPunct="0">
              <a:tabLst>
                <a:tab pos="2743200" algn="l"/>
                <a:tab pos="5029200" algn="l"/>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2743200" algn="l"/>
                <a:tab pos="5029200" algn="l"/>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2743200" algn="l"/>
                <a:tab pos="5029200" algn="l"/>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2743200" algn="l"/>
                <a:tab pos="5029200" algn="l"/>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2743200" algn="l"/>
                <a:tab pos="5029200" algn="l"/>
              </a:tabLst>
              <a:defRPr sz="2400">
                <a:solidFill>
                  <a:schemeClr val="tx1"/>
                </a:solidFill>
                <a:latin typeface="Trebuchet MS" pitchFamily="34" charset="0"/>
                <a:ea typeface="MS PGothic" pitchFamily="34" charset="-128"/>
              </a:defRPr>
            </a:lvl9pPr>
          </a:lstStyle>
          <a:p>
            <a:r>
              <a:rPr lang="en-US" sz="2000" dirty="0" smtClean="0"/>
              <a:t>Just </a:t>
            </a:r>
            <a:r>
              <a:rPr lang="en-US" sz="2000" dirty="0"/>
              <a:t>$</a:t>
            </a:r>
            <a:r>
              <a:rPr lang="en-US" sz="2000" dirty="0" smtClean="0"/>
              <a:t>100 a </a:t>
            </a:r>
            <a:r>
              <a:rPr lang="en-US" sz="2000" dirty="0"/>
              <a:t>month compounding at a hypothetical 9% rate </a:t>
            </a:r>
            <a:r>
              <a:rPr lang="en-US" sz="2000" dirty="0" smtClean="0"/>
              <a:t>totals more </a:t>
            </a:r>
            <a:r>
              <a:rPr lang="en-US" sz="2000" dirty="0"/>
              <a:t>than $470,000 after 40 years.</a:t>
            </a:r>
            <a:endParaRPr lang="en-US" altLang="en-US" sz="2200" b="1" dirty="0">
              <a:solidFill>
                <a:srgbClr val="33868D"/>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8"/>
          <p:cNvSpPr>
            <a:spLocks noGrp="1"/>
          </p:cNvSpPr>
          <p:nvPr>
            <p:ph type="title" idx="4294967295"/>
          </p:nvPr>
        </p:nvSpPr>
        <p:spPr/>
        <p:txBody>
          <a:bodyPr/>
          <a:lstStyle/>
          <a:p>
            <a:r>
              <a:rPr lang="en-US" altLang="en-US" smtClean="0"/>
              <a:t>Do You Know the Rule of 72?</a:t>
            </a:r>
          </a:p>
        </p:txBody>
      </p:sp>
      <p:sp>
        <p:nvSpPr>
          <p:cNvPr id="16394" name="Text Box 10"/>
          <p:cNvSpPr txBox="1">
            <a:spLocks noChangeArrowheads="1"/>
          </p:cNvSpPr>
          <p:nvPr/>
        </p:nvSpPr>
        <p:spPr bwMode="auto">
          <a:xfrm>
            <a:off x="499836" y="4650581"/>
            <a:ext cx="809352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This table serves as a demonstration of how the Rule of 72 concept works from a mathematical standpoint. It is not intended to represent an investment. The chart uses constant rates of return, unlike actual investments which will fluctuate in value. It does not include fees or taxes, </a:t>
            </a:r>
            <a:r>
              <a:rPr lang="en-US" altLang="en-US" sz="1000" dirty="0" smtClean="0">
                <a:solidFill>
                  <a:schemeClr val="tx1">
                    <a:lumMod val="65000"/>
                    <a:lumOff val="35000"/>
                  </a:schemeClr>
                </a:solidFill>
                <a:ea typeface="Arial Unicode MS" panose="020B0604020202020204" pitchFamily="34" charset="-128"/>
              </a:rPr>
              <a:t>which </a:t>
            </a:r>
            <a:r>
              <a:rPr lang="en-US" altLang="en-US" sz="1000" dirty="0">
                <a:solidFill>
                  <a:schemeClr val="tx1">
                    <a:lumMod val="65000"/>
                    <a:lumOff val="35000"/>
                  </a:schemeClr>
                </a:solidFill>
                <a:ea typeface="Arial Unicode MS" panose="020B0604020202020204" pitchFamily="34" charset="-128"/>
              </a:rPr>
              <a:t>would lower performance. It is unlikely that an investment would grow 10% or more on a consistent basis.</a:t>
            </a:r>
          </a:p>
        </p:txBody>
      </p:sp>
      <p:graphicFrame>
        <p:nvGraphicFramePr>
          <p:cNvPr id="2" name="Table 1"/>
          <p:cNvGraphicFramePr>
            <a:graphicFrameLocks noGrp="1"/>
          </p:cNvGraphicFramePr>
          <p:nvPr>
            <p:extLst>
              <p:ext uri="{D42A27DB-BD31-4B8C-83A1-F6EECF244321}">
                <p14:modId xmlns:p14="http://schemas.microsoft.com/office/powerpoint/2010/main" val="2156156280"/>
              </p:ext>
            </p:extLst>
          </p:nvPr>
        </p:nvGraphicFramePr>
        <p:xfrm>
          <a:off x="576965" y="1610172"/>
          <a:ext cx="5515430" cy="2987040"/>
        </p:xfrm>
        <a:graphic>
          <a:graphicData uri="http://schemas.openxmlformats.org/drawingml/2006/table">
            <a:tbl>
              <a:tblPr firstRow="1" bandRow="1">
                <a:tableStyleId>{5C22544A-7EE6-4342-B048-85BDC9FD1C3A}</a:tableStyleId>
              </a:tblPr>
              <a:tblGrid>
                <a:gridCol w="725716"/>
                <a:gridCol w="1509485"/>
                <a:gridCol w="1596572"/>
                <a:gridCol w="1683657"/>
              </a:tblGrid>
              <a:tr h="296545">
                <a:tc>
                  <a:txBody>
                    <a:bodyPr/>
                    <a:lstStyle/>
                    <a:p>
                      <a:pPr algn="ctr">
                        <a:lnSpc>
                          <a:spcPct val="85000"/>
                        </a:lnSpc>
                      </a:pPr>
                      <a:r>
                        <a:rPr lang="en-US" sz="1600" dirty="0" smtClean="0">
                          <a:latin typeface="Trebuchet MS" panose="020B0603020202020204" pitchFamily="34" charset="0"/>
                        </a:rPr>
                        <a:t>Years</a:t>
                      </a:r>
                      <a:endParaRPr lang="en-US" sz="1600" dirty="0">
                        <a:latin typeface="Trebuchet MS" panose="020B0603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65000"/>
                        <a:lumOff val="35000"/>
                      </a:schemeClr>
                    </a:solidFill>
                  </a:tcPr>
                </a:tc>
                <a:tc>
                  <a:txBody>
                    <a:bodyPr/>
                    <a:lstStyle/>
                    <a:p>
                      <a:pPr algn="r">
                        <a:lnSpc>
                          <a:spcPct val="85000"/>
                        </a:lnSpc>
                      </a:pPr>
                      <a:r>
                        <a:rPr lang="en-US" sz="1600" dirty="0" smtClean="0">
                          <a:latin typeface="Trebuchet MS" panose="020B0603020202020204" pitchFamily="34" charset="0"/>
                        </a:rPr>
                        <a:t>3%</a:t>
                      </a:r>
                      <a:endParaRPr lang="en-US" sz="1600" dirty="0">
                        <a:latin typeface="Trebuchet MS" panose="020B0603020202020204" pitchFamily="34" charset="0"/>
                      </a:endParaRPr>
                    </a:p>
                  </a:txBody>
                  <a:tcPr marR="36576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A2826"/>
                    </a:solidFill>
                  </a:tcPr>
                </a:tc>
                <a:tc>
                  <a:txBody>
                    <a:bodyPr/>
                    <a:lstStyle/>
                    <a:p>
                      <a:pPr algn="r">
                        <a:lnSpc>
                          <a:spcPct val="85000"/>
                        </a:lnSpc>
                      </a:pPr>
                      <a:r>
                        <a:rPr lang="en-US" sz="1600" dirty="0" smtClean="0">
                          <a:latin typeface="Trebuchet MS" panose="020B0603020202020204" pitchFamily="34" charset="0"/>
                        </a:rPr>
                        <a:t>6%</a:t>
                      </a:r>
                      <a:endParaRPr lang="en-US" sz="1600" dirty="0">
                        <a:latin typeface="Trebuchet MS" panose="020B0603020202020204" pitchFamily="34" charset="0"/>
                      </a:endParaRPr>
                    </a:p>
                  </a:txBody>
                  <a:tcPr marR="36576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D8C3B"/>
                    </a:solidFill>
                  </a:tcPr>
                </a:tc>
                <a:tc>
                  <a:txBody>
                    <a:bodyPr/>
                    <a:lstStyle/>
                    <a:p>
                      <a:pPr algn="r">
                        <a:lnSpc>
                          <a:spcPct val="85000"/>
                        </a:lnSpc>
                      </a:pPr>
                      <a:r>
                        <a:rPr lang="en-US" sz="1600" dirty="0" smtClean="0">
                          <a:latin typeface="Trebuchet MS" panose="020B0603020202020204" pitchFamily="34" charset="0"/>
                        </a:rPr>
                        <a:t>12%</a:t>
                      </a:r>
                      <a:endParaRPr lang="en-US" sz="1600" dirty="0">
                        <a:latin typeface="Trebuchet MS" panose="020B0603020202020204" pitchFamily="34" charset="0"/>
                      </a:endParaRPr>
                    </a:p>
                  </a:txBody>
                  <a:tcPr marR="36576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868D"/>
                    </a:solidFill>
                  </a:tcPr>
                </a:tc>
              </a:tr>
              <a:tr h="296545">
                <a:tc>
                  <a:txBody>
                    <a:bodyPr/>
                    <a:lstStyle/>
                    <a:p>
                      <a:pPr algn="ctr">
                        <a:lnSpc>
                          <a:spcPct val="85000"/>
                        </a:lnSpc>
                      </a:pPr>
                      <a:r>
                        <a:rPr lang="en-US" sz="1600" dirty="0" smtClean="0">
                          <a:latin typeface="Trebuchet MS" panose="020B0603020202020204" pitchFamily="34" charset="0"/>
                        </a:rPr>
                        <a:t>0</a:t>
                      </a:r>
                      <a:endParaRPr lang="en-US" sz="1600" dirty="0">
                        <a:latin typeface="Trebuchet MS" panose="020B0603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r">
                        <a:lnSpc>
                          <a:spcPct val="85000"/>
                        </a:lnSpc>
                      </a:pPr>
                      <a:r>
                        <a:rPr lang="en-US" sz="1600" dirty="0" smtClean="0">
                          <a:solidFill>
                            <a:schemeClr val="bg1"/>
                          </a:solidFill>
                          <a:latin typeface="Trebuchet MS" panose="020B0603020202020204" pitchFamily="34" charset="0"/>
                        </a:rPr>
                        <a:t>$10,000</a:t>
                      </a:r>
                      <a:endParaRPr lang="en-US" sz="1600" dirty="0">
                        <a:solidFill>
                          <a:schemeClr val="bg1"/>
                        </a:solidFill>
                        <a:latin typeface="Trebuchet MS" panose="020B0603020202020204" pitchFamily="34" charset="0"/>
                      </a:endParaRPr>
                    </a:p>
                  </a:txBody>
                  <a:tcPr marR="3657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A6A5E"/>
                    </a:solidFill>
                  </a:tcPr>
                </a:tc>
                <a:tc>
                  <a:txBody>
                    <a:bodyPr/>
                    <a:lstStyle/>
                    <a:p>
                      <a:pPr algn="r">
                        <a:lnSpc>
                          <a:spcPct val="85000"/>
                        </a:lnSpc>
                      </a:pPr>
                      <a:r>
                        <a:rPr lang="en-US" sz="1600" dirty="0" smtClean="0">
                          <a:latin typeface="Trebuchet MS" panose="020B0603020202020204" pitchFamily="34" charset="0"/>
                        </a:rPr>
                        <a:t>$10,000</a:t>
                      </a:r>
                      <a:endParaRPr lang="en-US" sz="1600" dirty="0">
                        <a:latin typeface="Trebuchet MS" panose="020B0603020202020204" pitchFamily="34" charset="0"/>
                      </a:endParaRPr>
                    </a:p>
                  </a:txBody>
                  <a:tcPr marR="3657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EC863"/>
                    </a:solidFill>
                  </a:tcPr>
                </a:tc>
                <a:tc>
                  <a:txBody>
                    <a:bodyPr/>
                    <a:lstStyle/>
                    <a:p>
                      <a:pPr algn="r">
                        <a:lnSpc>
                          <a:spcPct val="85000"/>
                        </a:lnSpc>
                      </a:pPr>
                      <a:r>
                        <a:rPr lang="en-US" sz="1600" dirty="0" smtClean="0">
                          <a:latin typeface="Trebuchet MS" panose="020B0603020202020204" pitchFamily="34" charset="0"/>
                        </a:rPr>
                        <a:t>$10,000</a:t>
                      </a:r>
                      <a:endParaRPr lang="en-US" sz="1600" dirty="0">
                        <a:latin typeface="Trebuchet MS" panose="020B0603020202020204" pitchFamily="34" charset="0"/>
                      </a:endParaRPr>
                    </a:p>
                  </a:txBody>
                  <a:tcPr marR="36576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6BAC2"/>
                    </a:solidFill>
                  </a:tcPr>
                </a:tc>
              </a:tr>
              <a:tr h="296545">
                <a:tc>
                  <a:txBody>
                    <a:bodyPr/>
                    <a:lstStyle/>
                    <a:p>
                      <a:pPr algn="ctr">
                        <a:lnSpc>
                          <a:spcPct val="85000"/>
                        </a:lnSpc>
                      </a:pPr>
                      <a:r>
                        <a:rPr lang="en-US" sz="1600" dirty="0" smtClean="0">
                          <a:latin typeface="Trebuchet MS" panose="020B0603020202020204" pitchFamily="34" charset="0"/>
                        </a:rPr>
                        <a:t>6</a:t>
                      </a:r>
                      <a:endParaRPr lang="en-US" sz="16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r">
                        <a:lnSpc>
                          <a:spcPct val="85000"/>
                        </a:lnSpc>
                      </a:pPr>
                      <a:r>
                        <a:rPr lang="en-US" sz="1600" dirty="0" smtClean="0">
                          <a:solidFill>
                            <a:schemeClr val="bg1"/>
                          </a:solidFill>
                          <a:latin typeface="Trebuchet MS" panose="020B0603020202020204" pitchFamily="34" charset="0"/>
                        </a:rPr>
                        <a:t>-</a:t>
                      </a:r>
                      <a:endParaRPr lang="en-US" sz="1600" dirty="0">
                        <a:solidFill>
                          <a:schemeClr val="bg1"/>
                        </a:solidFill>
                        <a:latin typeface="Trebuchet MS" panose="020B0603020202020204" pitchFamily="34" charset="0"/>
                      </a:endParaRP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C8C4"/>
                    </a:solidFill>
                  </a:tcPr>
                </a:tc>
                <a:tc>
                  <a:txBody>
                    <a:bodyPr/>
                    <a:lstStyle/>
                    <a:p>
                      <a:pPr algn="r">
                        <a:lnSpc>
                          <a:spcPct val="85000"/>
                        </a:lnSpc>
                      </a:pPr>
                      <a:r>
                        <a:rPr lang="en-US" sz="1600" dirty="0" smtClean="0">
                          <a:latin typeface="Trebuchet MS" panose="020B0603020202020204" pitchFamily="34" charset="0"/>
                        </a:rPr>
                        <a:t>-</a:t>
                      </a:r>
                      <a:endParaRPr lang="en-US" sz="1600" dirty="0">
                        <a:latin typeface="Trebuchet MS" panose="020B0603020202020204" pitchFamily="34" charset="0"/>
                      </a:endParaRP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9C1"/>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$20,000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BAC2"/>
                    </a:solidFill>
                  </a:tcPr>
                </a:tc>
              </a:tr>
              <a:tr h="296545">
                <a:tc>
                  <a:txBody>
                    <a:bodyPr/>
                    <a:lstStyle/>
                    <a:p>
                      <a:pPr algn="ctr">
                        <a:lnSpc>
                          <a:spcPct val="85000"/>
                        </a:lnSpc>
                      </a:pPr>
                      <a:r>
                        <a:rPr lang="en-US" sz="1600" dirty="0" smtClean="0">
                          <a:latin typeface="Trebuchet MS" panose="020B0603020202020204" pitchFamily="34" charset="0"/>
                        </a:rPr>
                        <a:t>12</a:t>
                      </a:r>
                      <a:endParaRPr lang="en-US" sz="16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solidFill>
                            <a:schemeClr val="bg1"/>
                          </a:solidFill>
                          <a:latin typeface="Trebuchet MS" panose="020B0603020202020204" pitchFamily="34" charset="0"/>
                        </a:rPr>
                        <a:t>-</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C8C4"/>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$20,000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C863"/>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$40,000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BAC2"/>
                    </a:solidFill>
                  </a:tcPr>
                </a:tc>
              </a:tr>
              <a:tr h="296545">
                <a:tc>
                  <a:txBody>
                    <a:bodyPr/>
                    <a:lstStyle/>
                    <a:p>
                      <a:pPr algn="ctr">
                        <a:lnSpc>
                          <a:spcPct val="85000"/>
                        </a:lnSpc>
                      </a:pPr>
                      <a:r>
                        <a:rPr lang="en-US" sz="1600" dirty="0" smtClean="0">
                          <a:latin typeface="Trebuchet MS" panose="020B0603020202020204" pitchFamily="34" charset="0"/>
                        </a:rPr>
                        <a:t>18</a:t>
                      </a:r>
                      <a:endParaRPr lang="en-US" sz="16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r">
                        <a:lnSpc>
                          <a:spcPct val="85000"/>
                        </a:lnSpc>
                      </a:pPr>
                      <a:r>
                        <a:rPr lang="en-US" sz="1600" dirty="0" smtClean="0">
                          <a:solidFill>
                            <a:schemeClr val="bg1"/>
                          </a:solidFill>
                          <a:latin typeface="Trebuchet MS" panose="020B0603020202020204" pitchFamily="34" charset="0"/>
                        </a:rPr>
                        <a:t>-</a:t>
                      </a:r>
                      <a:endParaRPr lang="en-US" sz="1600" dirty="0">
                        <a:solidFill>
                          <a:schemeClr val="bg1"/>
                        </a:solidFill>
                        <a:latin typeface="Trebuchet MS" panose="020B0603020202020204" pitchFamily="34" charset="0"/>
                      </a:endParaRP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C8C4"/>
                    </a:solidFill>
                  </a:tcPr>
                </a:tc>
                <a:tc>
                  <a:txBody>
                    <a:bodyPr/>
                    <a:lstStyle/>
                    <a:p>
                      <a:pPr algn="r">
                        <a:lnSpc>
                          <a:spcPct val="85000"/>
                        </a:lnSpc>
                      </a:pPr>
                      <a:r>
                        <a:rPr lang="en-US" sz="1600" dirty="0" smtClean="0">
                          <a:latin typeface="Trebuchet MS" panose="020B0603020202020204" pitchFamily="34" charset="0"/>
                        </a:rPr>
                        <a:t>-</a:t>
                      </a:r>
                      <a:endParaRPr lang="en-US" sz="1600" dirty="0">
                        <a:latin typeface="Trebuchet MS" panose="020B0603020202020204" pitchFamily="34" charset="0"/>
                      </a:endParaRP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9C1"/>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$80,000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BAC2"/>
                    </a:solidFill>
                  </a:tcPr>
                </a:tc>
              </a:tr>
              <a:tr h="296545">
                <a:tc>
                  <a:txBody>
                    <a:bodyPr/>
                    <a:lstStyle/>
                    <a:p>
                      <a:pPr algn="ctr">
                        <a:lnSpc>
                          <a:spcPct val="85000"/>
                        </a:lnSpc>
                      </a:pPr>
                      <a:r>
                        <a:rPr lang="en-US" sz="1600" dirty="0" smtClean="0">
                          <a:latin typeface="Trebuchet MS" panose="020B0603020202020204" pitchFamily="34" charset="0"/>
                        </a:rPr>
                        <a:t>24</a:t>
                      </a:r>
                      <a:endParaRPr lang="en-US" sz="16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solidFill>
                            <a:schemeClr val="bg1"/>
                          </a:solidFill>
                          <a:latin typeface="Trebuchet MS" panose="020B0603020202020204" pitchFamily="34" charset="0"/>
                        </a:rPr>
                        <a:t>$20,000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6A5E"/>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$40,000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C863"/>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$160,000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BAC2"/>
                    </a:solidFill>
                  </a:tcPr>
                </a:tc>
              </a:tr>
              <a:tr h="296545">
                <a:tc>
                  <a:txBody>
                    <a:bodyPr/>
                    <a:lstStyle/>
                    <a:p>
                      <a:pPr algn="ctr">
                        <a:lnSpc>
                          <a:spcPct val="85000"/>
                        </a:lnSpc>
                      </a:pPr>
                      <a:r>
                        <a:rPr lang="en-US" sz="1600" dirty="0" smtClean="0">
                          <a:latin typeface="Trebuchet MS" panose="020B0603020202020204" pitchFamily="34" charset="0"/>
                        </a:rPr>
                        <a:t>30</a:t>
                      </a:r>
                      <a:endParaRPr lang="en-US" sz="16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r">
                        <a:lnSpc>
                          <a:spcPct val="85000"/>
                        </a:lnSpc>
                      </a:pPr>
                      <a:r>
                        <a:rPr lang="en-US" sz="1600" dirty="0" smtClean="0">
                          <a:solidFill>
                            <a:schemeClr val="bg1"/>
                          </a:solidFill>
                          <a:latin typeface="Trebuchet MS" panose="020B0603020202020204" pitchFamily="34" charset="0"/>
                        </a:rPr>
                        <a:t>-</a:t>
                      </a:r>
                      <a:endParaRPr lang="en-US" sz="1600" dirty="0">
                        <a:solidFill>
                          <a:schemeClr val="bg1"/>
                        </a:solidFill>
                        <a:latin typeface="Trebuchet MS" panose="020B0603020202020204" pitchFamily="34" charset="0"/>
                      </a:endParaRP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C8C4"/>
                    </a:solidFill>
                  </a:tcPr>
                </a:tc>
                <a:tc>
                  <a:txBody>
                    <a:bodyPr/>
                    <a:lstStyle/>
                    <a:p>
                      <a:pPr algn="r">
                        <a:lnSpc>
                          <a:spcPct val="85000"/>
                        </a:lnSpc>
                      </a:pPr>
                      <a:r>
                        <a:rPr lang="en-US" sz="1600" dirty="0" smtClean="0">
                          <a:latin typeface="Trebuchet MS" panose="020B0603020202020204" pitchFamily="34" charset="0"/>
                        </a:rPr>
                        <a:t>-</a:t>
                      </a:r>
                      <a:endParaRPr lang="en-US" sz="1600" dirty="0">
                        <a:latin typeface="Trebuchet MS" panose="020B0603020202020204" pitchFamily="34" charset="0"/>
                      </a:endParaRP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9C1"/>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$320,000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BAC2"/>
                    </a:solidFill>
                  </a:tcPr>
                </a:tc>
              </a:tr>
              <a:tr h="296545">
                <a:tc>
                  <a:txBody>
                    <a:bodyPr/>
                    <a:lstStyle/>
                    <a:p>
                      <a:pPr algn="ctr">
                        <a:lnSpc>
                          <a:spcPct val="85000"/>
                        </a:lnSpc>
                      </a:pPr>
                      <a:r>
                        <a:rPr lang="en-US" sz="1600" dirty="0" smtClean="0">
                          <a:latin typeface="Trebuchet MS" panose="020B0603020202020204" pitchFamily="34" charset="0"/>
                        </a:rPr>
                        <a:t>36</a:t>
                      </a:r>
                      <a:endParaRPr lang="en-US" sz="16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solidFill>
                            <a:schemeClr val="bg1"/>
                          </a:solidFill>
                          <a:latin typeface="Trebuchet MS" panose="020B0603020202020204" pitchFamily="34" charset="0"/>
                        </a:rPr>
                        <a:t>-</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C8C4"/>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$80,000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C863"/>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$640,000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BAC2"/>
                    </a:solidFill>
                  </a:tcPr>
                </a:tc>
              </a:tr>
              <a:tr h="296545">
                <a:tc>
                  <a:txBody>
                    <a:bodyPr/>
                    <a:lstStyle/>
                    <a:p>
                      <a:pPr algn="ctr">
                        <a:lnSpc>
                          <a:spcPct val="85000"/>
                        </a:lnSpc>
                      </a:pPr>
                      <a:r>
                        <a:rPr lang="en-US" sz="1600" dirty="0" smtClean="0">
                          <a:latin typeface="Trebuchet MS" panose="020B0603020202020204" pitchFamily="34" charset="0"/>
                        </a:rPr>
                        <a:t>42</a:t>
                      </a:r>
                      <a:endParaRPr lang="en-US" sz="16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r">
                        <a:lnSpc>
                          <a:spcPct val="85000"/>
                        </a:lnSpc>
                      </a:pPr>
                      <a:r>
                        <a:rPr lang="en-US" sz="1600" dirty="0" smtClean="0">
                          <a:solidFill>
                            <a:schemeClr val="bg1"/>
                          </a:solidFill>
                          <a:latin typeface="Trebuchet MS" panose="020B0603020202020204" pitchFamily="34" charset="0"/>
                        </a:rPr>
                        <a:t>-</a:t>
                      </a:r>
                      <a:endParaRPr lang="en-US" sz="1600" dirty="0">
                        <a:solidFill>
                          <a:schemeClr val="bg1"/>
                        </a:solidFill>
                        <a:latin typeface="Trebuchet MS" panose="020B0603020202020204" pitchFamily="34" charset="0"/>
                      </a:endParaRP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C8C4"/>
                    </a:solidFill>
                  </a:tcPr>
                </a:tc>
                <a:tc>
                  <a:txBody>
                    <a:bodyPr/>
                    <a:lstStyle/>
                    <a:p>
                      <a:pPr algn="r">
                        <a:lnSpc>
                          <a:spcPct val="85000"/>
                        </a:lnSpc>
                      </a:pPr>
                      <a:r>
                        <a:rPr lang="en-US" sz="1600" dirty="0" smtClean="0">
                          <a:latin typeface="Trebuchet MS" panose="020B0603020202020204" pitchFamily="34" charset="0"/>
                        </a:rPr>
                        <a:t>-</a:t>
                      </a:r>
                      <a:endParaRPr lang="en-US" sz="1600" dirty="0">
                        <a:latin typeface="Trebuchet MS" panose="020B0603020202020204" pitchFamily="34" charset="0"/>
                      </a:endParaRP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9C1"/>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$1,280,000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BAC2"/>
                    </a:solidFill>
                  </a:tcPr>
                </a:tc>
              </a:tr>
              <a:tr h="296545">
                <a:tc>
                  <a:txBody>
                    <a:bodyPr/>
                    <a:lstStyle/>
                    <a:p>
                      <a:pPr algn="ctr">
                        <a:lnSpc>
                          <a:spcPct val="85000"/>
                        </a:lnSpc>
                      </a:pPr>
                      <a:r>
                        <a:rPr lang="en-US" sz="1600" dirty="0" smtClean="0">
                          <a:latin typeface="Trebuchet MS" panose="020B0603020202020204" pitchFamily="34" charset="0"/>
                        </a:rPr>
                        <a:t>48</a:t>
                      </a:r>
                      <a:endParaRPr lang="en-US" sz="16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solidFill>
                            <a:schemeClr val="bg1"/>
                          </a:solidFill>
                          <a:latin typeface="Trebuchet MS" panose="020B0603020202020204" pitchFamily="34" charset="0"/>
                        </a:rPr>
                        <a:t>$40,000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6A5E"/>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$160,000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C863"/>
                    </a:solidFill>
                  </a:tcPr>
                </a:tc>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600" dirty="0" smtClean="0">
                          <a:latin typeface="Trebuchet MS" panose="020B0603020202020204" pitchFamily="34" charset="0"/>
                        </a:rPr>
                        <a:t>$2,560,000</a:t>
                      </a:r>
                    </a:p>
                  </a:txBody>
                  <a:tcPr marR="3657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BAC2"/>
                    </a:solidFill>
                  </a:tcPr>
                </a:tc>
              </a:tr>
            </a:tbl>
          </a:graphicData>
        </a:graphic>
      </p:graphicFrame>
      <p:sp>
        <p:nvSpPr>
          <p:cNvPr id="3" name="TextBox 2"/>
          <p:cNvSpPr txBox="1"/>
          <p:nvPr/>
        </p:nvSpPr>
        <p:spPr>
          <a:xfrm>
            <a:off x="6193974" y="3340100"/>
            <a:ext cx="2438398" cy="1249703"/>
          </a:xfrm>
          <a:prstGeom prst="rect">
            <a:avLst/>
          </a:prstGeom>
          <a:noFill/>
          <a:ln>
            <a:solidFill>
              <a:srgbClr val="FEC863"/>
            </a:solidFill>
          </a:ln>
        </p:spPr>
        <p:txBody>
          <a:bodyPr wrap="square" rtlCol="0" anchor="ctr" anchorCtr="0">
            <a:noAutofit/>
          </a:bodyPr>
          <a:lstStyle/>
          <a:p>
            <a:pPr algn="ctr">
              <a:spcAft>
                <a:spcPts val="600"/>
              </a:spcAft>
            </a:pPr>
            <a:r>
              <a:rPr lang="en-US" sz="1600" dirty="0" smtClean="0"/>
              <a:t>“Compound </a:t>
            </a:r>
            <a:r>
              <a:rPr lang="en-US" sz="1600" dirty="0"/>
              <a:t>interest </a:t>
            </a:r>
            <a:r>
              <a:rPr lang="en-US" sz="1600" dirty="0" smtClean="0"/>
              <a:t/>
            </a:r>
            <a:br>
              <a:rPr lang="en-US" sz="1600" dirty="0" smtClean="0"/>
            </a:br>
            <a:r>
              <a:rPr lang="en-US" sz="1600" dirty="0" smtClean="0"/>
              <a:t>is the </a:t>
            </a:r>
            <a:r>
              <a:rPr lang="en-US" sz="1600" dirty="0"/>
              <a:t>most powerful </a:t>
            </a:r>
            <a:r>
              <a:rPr lang="en-US" sz="1600" dirty="0" smtClean="0"/>
              <a:t>force in </a:t>
            </a:r>
            <a:r>
              <a:rPr lang="en-US" sz="1600" dirty="0"/>
              <a:t>the universe</a:t>
            </a:r>
            <a:r>
              <a:rPr lang="en-US" sz="1600" dirty="0" smtClean="0"/>
              <a:t>.”</a:t>
            </a:r>
          </a:p>
          <a:p>
            <a:pPr algn="ctr">
              <a:spcAft>
                <a:spcPts val="600"/>
              </a:spcAft>
            </a:pPr>
            <a:r>
              <a:rPr lang="en-US" sz="1200" dirty="0"/>
              <a:t>Albert </a:t>
            </a:r>
            <a:r>
              <a:rPr lang="en-US" sz="1200" dirty="0" smtClean="0"/>
              <a:t>Einstein</a:t>
            </a:r>
            <a:endParaRPr lang="en-US" sz="1200" dirty="0"/>
          </a:p>
        </p:txBody>
      </p:sp>
      <p:sp>
        <p:nvSpPr>
          <p:cNvPr id="10" name="TextBox 9"/>
          <p:cNvSpPr txBox="1"/>
          <p:nvPr/>
        </p:nvSpPr>
        <p:spPr>
          <a:xfrm>
            <a:off x="6186718" y="1612900"/>
            <a:ext cx="2460168" cy="1498600"/>
          </a:xfrm>
          <a:prstGeom prst="rect">
            <a:avLst/>
          </a:prstGeom>
          <a:solidFill>
            <a:srgbClr val="FEC863"/>
          </a:solidFill>
        </p:spPr>
        <p:txBody>
          <a:bodyPr wrap="square" rtlCol="0" anchor="ctr" anchorCtr="0">
            <a:noAutofit/>
          </a:bodyPr>
          <a:lstStyle/>
          <a:p>
            <a:pPr algn="ctr"/>
            <a:r>
              <a:rPr lang="en-US" sz="1600" b="1" dirty="0"/>
              <a:t>Based on the </a:t>
            </a:r>
            <a:r>
              <a:rPr lang="en-US" sz="1600" b="1" dirty="0" smtClean="0"/>
              <a:t>Rule </a:t>
            </a:r>
            <a:br>
              <a:rPr lang="en-US" sz="1600" b="1" dirty="0" smtClean="0"/>
            </a:br>
            <a:r>
              <a:rPr lang="en-US" sz="1600" b="1" dirty="0" smtClean="0"/>
              <a:t>of 72, </a:t>
            </a:r>
            <a:r>
              <a:rPr lang="en-US" sz="1600" dirty="0" smtClean="0"/>
              <a:t>a </a:t>
            </a:r>
            <a:r>
              <a:rPr lang="en-US" sz="1600" dirty="0"/>
              <a:t>one-time contribution </a:t>
            </a:r>
            <a:r>
              <a:rPr lang="en-US" sz="1600" dirty="0" smtClean="0"/>
              <a:t>of $10,000 </a:t>
            </a:r>
            <a:r>
              <a:rPr lang="en-US" sz="1600" dirty="0"/>
              <a:t>doubles </a:t>
            </a:r>
            <a:r>
              <a:rPr lang="en-US" sz="1600" b="1" dirty="0" smtClean="0"/>
              <a:t>six more</a:t>
            </a:r>
            <a:r>
              <a:rPr lang="en-US" sz="1600" b="1" dirty="0"/>
              <a:t> </a:t>
            </a:r>
            <a:r>
              <a:rPr lang="en-US" sz="1600" b="1" dirty="0" smtClean="0"/>
              <a:t>times </a:t>
            </a:r>
            <a:r>
              <a:rPr lang="en-US" sz="1600" b="1" dirty="0"/>
              <a:t>at 12% than at 3</a:t>
            </a:r>
            <a:r>
              <a:rPr lang="en-US" sz="1600" b="1" dirty="0" smtClean="0"/>
              <a:t>%.</a:t>
            </a:r>
            <a:endParaRPr lang="en-US" sz="1600" b="1" dirty="0"/>
          </a:p>
        </p:txBody>
      </p:sp>
      <p:sp>
        <p:nvSpPr>
          <p:cNvPr id="5" name="TextBox 4"/>
          <p:cNvSpPr txBox="1"/>
          <p:nvPr/>
        </p:nvSpPr>
        <p:spPr>
          <a:xfrm>
            <a:off x="511175" y="1231900"/>
            <a:ext cx="8233729" cy="307777"/>
          </a:xfrm>
          <a:prstGeom prst="rect">
            <a:avLst/>
          </a:prstGeom>
          <a:noFill/>
        </p:spPr>
        <p:txBody>
          <a:bodyPr wrap="none" rtlCol="0">
            <a:spAutoFit/>
          </a:bodyPr>
          <a:lstStyle/>
          <a:p>
            <a:r>
              <a:rPr lang="en-US" sz="1400" b="1" dirty="0" smtClean="0"/>
              <a:t>Your </a:t>
            </a:r>
            <a:r>
              <a:rPr lang="en-US" sz="1400" b="1" dirty="0"/>
              <a:t>money will double at </a:t>
            </a:r>
            <a:r>
              <a:rPr lang="en-US" sz="1400" b="1" dirty="0" smtClean="0"/>
              <a:t>a certain </a:t>
            </a:r>
            <a:r>
              <a:rPr lang="en-US" sz="1400" b="1" dirty="0"/>
              <a:t>point determined by dividing 72 by the percent of interest.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
          <p:cNvSpPr>
            <a:spLocks noGrp="1"/>
          </p:cNvSpPr>
          <p:nvPr>
            <p:ph type="title" idx="4294967295"/>
          </p:nvPr>
        </p:nvSpPr>
        <p:spPr/>
        <p:txBody>
          <a:bodyPr/>
          <a:lstStyle/>
          <a:p>
            <a:r>
              <a:rPr lang="en-US" altLang="en-US" dirty="0" smtClean="0"/>
              <a:t>The Importance of Rate of Return</a:t>
            </a:r>
          </a:p>
        </p:txBody>
      </p:sp>
      <p:sp>
        <p:nvSpPr>
          <p:cNvPr id="17420" name="Text Box 12"/>
          <p:cNvSpPr txBox="1">
            <a:spLocks noChangeArrowheads="1"/>
          </p:cNvSpPr>
          <p:nvPr/>
        </p:nvSpPr>
        <p:spPr bwMode="auto">
          <a:xfrm>
            <a:off x="833438" y="4525567"/>
            <a:ext cx="79676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Hypothetical percentage rates and values. Rate of return is a nominal interest rate compounded on a monthly basis. </a:t>
            </a:r>
            <a:r>
              <a:rPr lang="en-US" altLang="en-US" sz="1000" dirty="0" smtClean="0">
                <a:solidFill>
                  <a:schemeClr val="tx1">
                    <a:lumMod val="65000"/>
                    <a:lumOff val="35000"/>
                  </a:schemeClr>
                </a:solidFill>
                <a:ea typeface="Arial Unicode MS" panose="020B0604020202020204" pitchFamily="34" charset="-128"/>
              </a:rPr>
              <a:t/>
            </a:r>
            <a:br>
              <a:rPr lang="en-US" altLang="en-US" sz="1000" dirty="0" smtClean="0">
                <a:solidFill>
                  <a:schemeClr val="tx1">
                    <a:lumMod val="65000"/>
                    <a:lumOff val="35000"/>
                  </a:schemeClr>
                </a:solidFill>
                <a:ea typeface="Arial Unicode MS" panose="020B0604020202020204" pitchFamily="34" charset="-128"/>
              </a:rPr>
            </a:br>
            <a:r>
              <a:rPr lang="en-US" altLang="en-US" sz="1000" dirty="0" smtClean="0">
                <a:solidFill>
                  <a:schemeClr val="tx1">
                    <a:lumMod val="65000"/>
                    <a:lumOff val="35000"/>
                  </a:schemeClr>
                </a:solidFill>
                <a:ea typeface="Arial Unicode MS" panose="020B0604020202020204" pitchFamily="34" charset="-128"/>
              </a:rPr>
              <a:t>These </a:t>
            </a:r>
            <a:r>
              <a:rPr lang="en-US" altLang="en-US" sz="1000" dirty="0">
                <a:solidFill>
                  <a:schemeClr val="tx1">
                    <a:lumMod val="65000"/>
                    <a:lumOff val="35000"/>
                  </a:schemeClr>
                </a:solidFill>
                <a:ea typeface="Arial Unicode MS" panose="020B0604020202020204" pitchFamily="34" charset="-128"/>
              </a:rPr>
              <a:t>results are not indicative of any specific investment and show a constant rate of return, where an actual investment </a:t>
            </a:r>
            <a:r>
              <a:rPr lang="en-US" altLang="en-US" sz="1000" dirty="0" smtClean="0">
                <a:solidFill>
                  <a:schemeClr val="tx1">
                    <a:lumMod val="65000"/>
                    <a:lumOff val="35000"/>
                  </a:schemeClr>
                </a:solidFill>
                <a:ea typeface="Arial Unicode MS" panose="020B0604020202020204" pitchFamily="34" charset="-128"/>
              </a:rPr>
              <a:t/>
            </a:r>
            <a:br>
              <a:rPr lang="en-US" altLang="en-US" sz="1000" dirty="0" smtClean="0">
                <a:solidFill>
                  <a:schemeClr val="tx1">
                    <a:lumMod val="65000"/>
                    <a:lumOff val="35000"/>
                  </a:schemeClr>
                </a:solidFill>
                <a:ea typeface="Arial Unicode MS" panose="020B0604020202020204" pitchFamily="34" charset="-128"/>
              </a:rPr>
            </a:br>
            <a:r>
              <a:rPr lang="en-US" altLang="en-US" sz="1000" dirty="0" smtClean="0">
                <a:solidFill>
                  <a:schemeClr val="tx1">
                    <a:lumMod val="65000"/>
                    <a:lumOff val="35000"/>
                  </a:schemeClr>
                </a:solidFill>
                <a:ea typeface="Arial Unicode MS" panose="020B0604020202020204" pitchFamily="34" charset="-128"/>
              </a:rPr>
              <a:t>will </a:t>
            </a:r>
            <a:r>
              <a:rPr lang="en-US" altLang="en-US" sz="1000" dirty="0">
                <a:solidFill>
                  <a:schemeClr val="tx1">
                    <a:lumMod val="65000"/>
                    <a:lumOff val="35000"/>
                  </a:schemeClr>
                </a:solidFill>
                <a:ea typeface="Arial Unicode MS" panose="020B0604020202020204" pitchFamily="34" charset="-128"/>
              </a:rPr>
              <a:t>fluctuate in value. It does not include fees and taxes, which would lower results. Investing entails risk including loss of </a:t>
            </a:r>
            <a:r>
              <a:rPr lang="en-US" altLang="en-US" sz="1000" dirty="0" smtClean="0">
                <a:solidFill>
                  <a:schemeClr val="tx1">
                    <a:lumMod val="65000"/>
                    <a:lumOff val="35000"/>
                  </a:schemeClr>
                </a:solidFill>
                <a:ea typeface="Arial Unicode MS" panose="020B0604020202020204" pitchFamily="34" charset="-128"/>
              </a:rPr>
              <a:t>principal. Shares</a:t>
            </a:r>
            <a:r>
              <a:rPr lang="en-US" altLang="en-US" sz="1000" dirty="0">
                <a:solidFill>
                  <a:schemeClr val="tx1">
                    <a:lumMod val="65000"/>
                    <a:lumOff val="35000"/>
                  </a:schemeClr>
                </a:solidFill>
                <a:ea typeface="Arial Unicode MS" panose="020B0604020202020204" pitchFamily="34" charset="-128"/>
              </a:rPr>
              <a:t>, when redeemed, may be worth more or less than </a:t>
            </a:r>
            <a:r>
              <a:rPr lang="en-US" altLang="en-US" sz="1000" dirty="0" smtClean="0">
                <a:solidFill>
                  <a:schemeClr val="tx1">
                    <a:lumMod val="65000"/>
                    <a:lumOff val="35000"/>
                  </a:schemeClr>
                </a:solidFill>
                <a:ea typeface="Arial Unicode MS" panose="020B0604020202020204" pitchFamily="34" charset="-128"/>
              </a:rPr>
              <a:t>their original </a:t>
            </a:r>
            <a:r>
              <a:rPr lang="en-US" altLang="en-US" sz="1000" dirty="0">
                <a:solidFill>
                  <a:schemeClr val="tx1">
                    <a:lumMod val="65000"/>
                    <a:lumOff val="35000"/>
                  </a:schemeClr>
                </a:solidFill>
                <a:ea typeface="Arial Unicode MS" panose="020B0604020202020204" pitchFamily="34" charset="-128"/>
              </a:rPr>
              <a:t>value.</a:t>
            </a:r>
          </a:p>
        </p:txBody>
      </p:sp>
      <p:sp>
        <p:nvSpPr>
          <p:cNvPr id="36867" name="AutoShape 20"/>
          <p:cNvSpPr>
            <a:spLocks noChangeAspect="1" noChangeArrowheads="1" noTextEdit="1"/>
          </p:cNvSpPr>
          <p:nvPr/>
        </p:nvSpPr>
        <p:spPr bwMode="auto">
          <a:xfrm>
            <a:off x="2266950" y="898923"/>
            <a:ext cx="6096000" cy="342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Arial Unicode MS" panose="020B0604020202020204" pitchFamily="34" charset="-128"/>
            </a:endParaRPr>
          </a:p>
        </p:txBody>
      </p:sp>
      <p:grpSp>
        <p:nvGrpSpPr>
          <p:cNvPr id="21" name="Group 25"/>
          <p:cNvGrpSpPr>
            <a:grpSpLocks/>
          </p:cNvGrpSpPr>
          <p:nvPr/>
        </p:nvGrpSpPr>
        <p:grpSpPr bwMode="auto">
          <a:xfrm>
            <a:off x="1270000" y="1841899"/>
            <a:ext cx="7134225" cy="560785"/>
            <a:chOff x="586" y="1899"/>
            <a:chExt cx="4494" cy="471"/>
          </a:xfrm>
        </p:grpSpPr>
        <p:sp>
          <p:nvSpPr>
            <p:cNvPr id="22" name="Rectangle 13"/>
            <p:cNvSpPr>
              <a:spLocks noChangeArrowheads="1"/>
            </p:cNvSpPr>
            <p:nvPr/>
          </p:nvSpPr>
          <p:spPr bwMode="auto">
            <a:xfrm>
              <a:off x="586" y="1899"/>
              <a:ext cx="4494" cy="471"/>
            </a:xfrm>
            <a:prstGeom prst="rect">
              <a:avLst/>
            </a:prstGeom>
            <a:solidFill>
              <a:srgbClr val="56B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23" name="Text Box 17"/>
            <p:cNvSpPr txBox="1">
              <a:spLocks noChangeArrowheads="1"/>
            </p:cNvSpPr>
            <p:nvPr/>
          </p:nvSpPr>
          <p:spPr bwMode="auto">
            <a:xfrm>
              <a:off x="3954" y="1937"/>
              <a:ext cx="11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r>
                <a:rPr lang="en-US" altLang="en-US" b="1" dirty="0">
                  <a:solidFill>
                    <a:schemeClr val="bg1"/>
                  </a:solidFill>
                  <a:ea typeface="Arial Unicode MS" panose="020B0604020202020204" pitchFamily="34" charset="-128"/>
                </a:rPr>
                <a:t>$</a:t>
              </a:r>
              <a:r>
                <a:rPr lang="en-US" altLang="en-US" b="1" dirty="0" smtClean="0">
                  <a:solidFill>
                    <a:schemeClr val="bg1"/>
                  </a:solidFill>
                  <a:ea typeface="Arial Unicode MS" panose="020B0604020202020204" pitchFamily="34" charset="-128"/>
                </a:rPr>
                <a:t>406,400 </a:t>
              </a:r>
              <a:endParaRPr lang="en-US" altLang="en-US" b="1" dirty="0">
                <a:solidFill>
                  <a:schemeClr val="bg1"/>
                </a:solidFill>
                <a:ea typeface="Arial Unicode MS" panose="020B0604020202020204" pitchFamily="34" charset="-128"/>
              </a:endParaRPr>
            </a:p>
          </p:txBody>
        </p:sp>
      </p:grpSp>
      <p:grpSp>
        <p:nvGrpSpPr>
          <p:cNvPr id="24" name="Group 32"/>
          <p:cNvGrpSpPr>
            <a:grpSpLocks/>
          </p:cNvGrpSpPr>
          <p:nvPr/>
        </p:nvGrpSpPr>
        <p:grpSpPr bwMode="auto">
          <a:xfrm>
            <a:off x="1270001" y="2559050"/>
            <a:ext cx="2695575" cy="570310"/>
            <a:chOff x="586" y="2404"/>
            <a:chExt cx="1698" cy="479"/>
          </a:xfrm>
        </p:grpSpPr>
        <p:sp>
          <p:nvSpPr>
            <p:cNvPr id="25" name="Rectangle 12"/>
            <p:cNvSpPr>
              <a:spLocks noChangeArrowheads="1"/>
            </p:cNvSpPr>
            <p:nvPr/>
          </p:nvSpPr>
          <p:spPr bwMode="auto">
            <a:xfrm>
              <a:off x="586" y="2404"/>
              <a:ext cx="614" cy="479"/>
            </a:xfrm>
            <a:prstGeom prst="rect">
              <a:avLst/>
            </a:prstGeom>
            <a:solidFill>
              <a:srgbClr val="FEC8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26" name="Text Box 18"/>
            <p:cNvSpPr txBox="1">
              <a:spLocks noChangeArrowheads="1"/>
            </p:cNvSpPr>
            <p:nvPr/>
          </p:nvSpPr>
          <p:spPr bwMode="auto">
            <a:xfrm>
              <a:off x="1208" y="2446"/>
              <a:ext cx="107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b="1" dirty="0" smtClean="0">
                  <a:solidFill>
                    <a:schemeClr val="tx1">
                      <a:lumMod val="65000"/>
                      <a:lumOff val="35000"/>
                    </a:schemeClr>
                  </a:solidFill>
                  <a:ea typeface="Arial Unicode MS" panose="020B0604020202020204" pitchFamily="34" charset="-128"/>
                </a:rPr>
                <a:t>$55,100</a:t>
              </a:r>
              <a:endParaRPr lang="en-US" altLang="en-US" b="1" dirty="0">
                <a:solidFill>
                  <a:schemeClr val="tx1">
                    <a:lumMod val="65000"/>
                    <a:lumOff val="35000"/>
                  </a:schemeClr>
                </a:solidFill>
                <a:ea typeface="Arial Unicode MS" panose="020B0604020202020204" pitchFamily="34" charset="-128"/>
              </a:endParaRPr>
            </a:p>
          </p:txBody>
        </p:sp>
      </p:grpSp>
      <p:grpSp>
        <p:nvGrpSpPr>
          <p:cNvPr id="27" name="Group 24"/>
          <p:cNvGrpSpPr>
            <a:grpSpLocks/>
          </p:cNvGrpSpPr>
          <p:nvPr/>
        </p:nvGrpSpPr>
        <p:grpSpPr bwMode="auto">
          <a:xfrm>
            <a:off x="1270000" y="3304778"/>
            <a:ext cx="2005013" cy="560784"/>
            <a:chOff x="586" y="3213"/>
            <a:chExt cx="1263" cy="471"/>
          </a:xfrm>
        </p:grpSpPr>
        <p:sp>
          <p:nvSpPr>
            <p:cNvPr id="28" name="Rectangle 11"/>
            <p:cNvSpPr>
              <a:spLocks noChangeArrowheads="1"/>
            </p:cNvSpPr>
            <p:nvPr/>
          </p:nvSpPr>
          <p:spPr bwMode="auto">
            <a:xfrm>
              <a:off x="586" y="3213"/>
              <a:ext cx="80" cy="471"/>
            </a:xfrm>
            <a:prstGeom prst="rect">
              <a:avLst/>
            </a:prstGeom>
            <a:solidFill>
              <a:srgbClr val="DA6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29" name="Text Box 19"/>
            <p:cNvSpPr txBox="1">
              <a:spLocks noChangeArrowheads="1"/>
            </p:cNvSpPr>
            <p:nvPr/>
          </p:nvSpPr>
          <p:spPr bwMode="auto">
            <a:xfrm>
              <a:off x="672" y="3246"/>
              <a:ext cx="11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b="1" dirty="0" smtClean="0">
                  <a:solidFill>
                    <a:schemeClr val="tx1">
                      <a:lumMod val="65000"/>
                      <a:lumOff val="35000"/>
                    </a:schemeClr>
                  </a:solidFill>
                  <a:ea typeface="Arial Unicode MS" panose="020B0604020202020204" pitchFamily="34" charset="-128"/>
                </a:rPr>
                <a:t>$7,400</a:t>
              </a:r>
              <a:endParaRPr lang="en-US" altLang="en-US" b="1" dirty="0">
                <a:solidFill>
                  <a:schemeClr val="tx1">
                    <a:lumMod val="65000"/>
                    <a:lumOff val="35000"/>
                  </a:schemeClr>
                </a:solidFill>
                <a:ea typeface="Arial Unicode MS" panose="020B0604020202020204" pitchFamily="34" charset="-128"/>
              </a:endParaRPr>
            </a:p>
          </p:txBody>
        </p:sp>
      </p:grpSp>
      <p:sp>
        <p:nvSpPr>
          <p:cNvPr id="30" name="Text Box 29"/>
          <p:cNvSpPr txBox="1">
            <a:spLocks noChangeArrowheads="1"/>
          </p:cNvSpPr>
          <p:nvPr/>
        </p:nvSpPr>
        <p:spPr bwMode="auto">
          <a:xfrm>
            <a:off x="1204913" y="1382997"/>
            <a:ext cx="7212012"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Bef>
                <a:spcPts val="0"/>
              </a:spcBef>
            </a:pPr>
            <a:r>
              <a:rPr lang="en-US" altLang="en-US" sz="1600" dirty="0">
                <a:ea typeface="Arial Unicode MS" panose="020B0604020202020204" pitchFamily="34" charset="-128"/>
              </a:rPr>
              <a:t>A one-time </a:t>
            </a:r>
            <a:r>
              <a:rPr lang="en-US" altLang="en-US" sz="1600" b="1" dirty="0">
                <a:ea typeface="Arial Unicode MS" panose="020B0604020202020204" pitchFamily="34" charset="-128"/>
              </a:rPr>
              <a:t>$1,000 </a:t>
            </a:r>
            <a:r>
              <a:rPr lang="en-US" altLang="en-US" sz="1600" dirty="0">
                <a:ea typeface="Arial Unicode MS" panose="020B0604020202020204" pitchFamily="34" charset="-128"/>
              </a:rPr>
              <a:t>investment with a </a:t>
            </a:r>
            <a:r>
              <a:rPr lang="en-US" altLang="en-US" sz="1600" b="1" dirty="0" smtClean="0">
                <a:ea typeface="Arial Unicode MS" panose="020B0604020202020204" pitchFamily="34" charset="-128"/>
              </a:rPr>
              <a:t>3</a:t>
            </a:r>
            <a:r>
              <a:rPr lang="en-US" altLang="en-US" sz="1600" b="1" dirty="0">
                <a:ea typeface="Arial Unicode MS" panose="020B0604020202020204" pitchFamily="34" charset="-128"/>
              </a:rPr>
              <a:t>%, 6% </a:t>
            </a:r>
            <a:r>
              <a:rPr lang="en-US" altLang="en-US" sz="1600" dirty="0">
                <a:ea typeface="Arial Unicode MS" panose="020B0604020202020204" pitchFamily="34" charset="-128"/>
              </a:rPr>
              <a:t>and </a:t>
            </a:r>
            <a:r>
              <a:rPr lang="en-US" altLang="en-US" sz="1600" b="1" dirty="0">
                <a:ea typeface="Arial Unicode MS" panose="020B0604020202020204" pitchFamily="34" charset="-128"/>
              </a:rPr>
              <a:t>9%</a:t>
            </a:r>
            <a:r>
              <a:rPr lang="en-US" altLang="en-US" sz="1600" dirty="0">
                <a:ea typeface="Arial Unicode MS" panose="020B0604020202020204" pitchFamily="34" charset="-128"/>
              </a:rPr>
              <a:t> </a:t>
            </a:r>
            <a:r>
              <a:rPr lang="en-US" altLang="en-US" sz="1600" dirty="0" smtClean="0">
                <a:ea typeface="Arial Unicode MS" panose="020B0604020202020204" pitchFamily="34" charset="-128"/>
              </a:rPr>
              <a:t>rate </a:t>
            </a:r>
            <a:r>
              <a:rPr lang="en-US" altLang="en-US" sz="1600" dirty="0">
                <a:ea typeface="Arial Unicode MS" panose="020B0604020202020204" pitchFamily="34" charset="-128"/>
              </a:rPr>
              <a:t>of return.</a:t>
            </a:r>
          </a:p>
        </p:txBody>
      </p:sp>
      <p:sp>
        <p:nvSpPr>
          <p:cNvPr id="37" name="Text Box 29"/>
          <p:cNvSpPr txBox="1">
            <a:spLocks noChangeArrowheads="1"/>
          </p:cNvSpPr>
          <p:nvPr/>
        </p:nvSpPr>
        <p:spPr bwMode="auto">
          <a:xfrm>
            <a:off x="799668" y="1974992"/>
            <a:ext cx="468312"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spcBef>
                <a:spcPts val="0"/>
              </a:spcBef>
            </a:pPr>
            <a:r>
              <a:rPr lang="en-US" altLang="en-US" sz="1600" b="1" dirty="0" smtClean="0">
                <a:ea typeface="Arial Unicode MS" panose="020B0604020202020204" pitchFamily="34" charset="-128"/>
              </a:rPr>
              <a:t>9%</a:t>
            </a:r>
          </a:p>
        </p:txBody>
      </p:sp>
      <p:sp>
        <p:nvSpPr>
          <p:cNvPr id="38" name="Text Box 29"/>
          <p:cNvSpPr txBox="1">
            <a:spLocks noChangeArrowheads="1"/>
          </p:cNvSpPr>
          <p:nvPr/>
        </p:nvSpPr>
        <p:spPr bwMode="auto">
          <a:xfrm>
            <a:off x="803131" y="2681574"/>
            <a:ext cx="471776"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spcBef>
                <a:spcPts val="0"/>
              </a:spcBef>
            </a:pPr>
            <a:r>
              <a:rPr lang="en-US" altLang="en-US" sz="1600" b="1" dirty="0" smtClean="0">
                <a:ea typeface="Arial Unicode MS" panose="020B0604020202020204" pitchFamily="34" charset="-128"/>
              </a:rPr>
              <a:t>6%</a:t>
            </a:r>
            <a:endParaRPr lang="en-US" altLang="en-US" sz="1600" dirty="0">
              <a:ea typeface="Arial Unicode MS" panose="020B0604020202020204" pitchFamily="34" charset="-128"/>
            </a:endParaRPr>
          </a:p>
        </p:txBody>
      </p:sp>
      <p:sp>
        <p:nvSpPr>
          <p:cNvPr id="39" name="Text Box 29"/>
          <p:cNvSpPr txBox="1">
            <a:spLocks noChangeArrowheads="1"/>
          </p:cNvSpPr>
          <p:nvPr/>
        </p:nvSpPr>
        <p:spPr bwMode="auto">
          <a:xfrm>
            <a:off x="815975" y="3436646"/>
            <a:ext cx="45200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spcBef>
                <a:spcPts val="0"/>
              </a:spcBef>
            </a:pPr>
            <a:r>
              <a:rPr lang="en-US" altLang="en-US" sz="1600" b="1" dirty="0" smtClean="0">
                <a:ea typeface="Arial Unicode MS" panose="020B0604020202020204" pitchFamily="34" charset="-128"/>
              </a:rPr>
              <a:t>3%</a:t>
            </a:r>
            <a:endParaRPr lang="en-US" altLang="en-US" sz="1600" dirty="0">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p:cNvSpPr>
          <p:nvPr>
            <p:ph type="title" idx="4294967295"/>
          </p:nvPr>
        </p:nvSpPr>
        <p:spPr>
          <a:xfrm>
            <a:off x="123826" y="27385"/>
            <a:ext cx="8294460" cy="867965"/>
          </a:xfrm>
        </p:spPr>
        <p:txBody>
          <a:bodyPr/>
          <a:lstStyle/>
          <a:p>
            <a:r>
              <a:rPr lang="en-US" altLang="en-US" sz="2400" dirty="0" smtClean="0"/>
              <a:t>How Doubling Your Interest Can Quadruple Your Savings</a:t>
            </a:r>
          </a:p>
        </p:txBody>
      </p:sp>
      <p:sp>
        <p:nvSpPr>
          <p:cNvPr id="18442" name="Text Box 10"/>
          <p:cNvSpPr txBox="1">
            <a:spLocks noChangeArrowheads="1"/>
          </p:cNvSpPr>
          <p:nvPr/>
        </p:nvSpPr>
        <p:spPr bwMode="auto">
          <a:xfrm>
            <a:off x="500803" y="4527947"/>
            <a:ext cx="81986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35000"/>
              </a:spcAft>
            </a:pPr>
            <a:r>
              <a:rPr lang="en-US" altLang="en-US" sz="1000" dirty="0">
                <a:solidFill>
                  <a:schemeClr val="tx1">
                    <a:lumMod val="65000"/>
                    <a:lumOff val="35000"/>
                  </a:schemeClr>
                </a:solidFill>
                <a:ea typeface="Arial Unicode MS" panose="020B0604020202020204" pitchFamily="34" charset="-128"/>
              </a:rPr>
              <a:t>Hypothetical percentage rates and values. Rate of return is a nominal interest rate compounded on a monthly basis. These results are not indicative of any specific investment and show a constant rate of return, where an actual investment will fluctuate in value. It does not include fees and taxes, which would lower results. Investing </a:t>
            </a:r>
            <a:r>
              <a:rPr lang="en-US" altLang="en-US" sz="1000" dirty="0" smtClean="0">
                <a:solidFill>
                  <a:schemeClr val="tx1">
                    <a:lumMod val="65000"/>
                    <a:lumOff val="35000"/>
                  </a:schemeClr>
                </a:solidFill>
                <a:ea typeface="Arial Unicode MS" panose="020B0604020202020204" pitchFamily="34" charset="-128"/>
              </a:rPr>
              <a:t>entails risk </a:t>
            </a:r>
            <a:r>
              <a:rPr lang="en-US" altLang="en-US" sz="1000" dirty="0">
                <a:solidFill>
                  <a:schemeClr val="tx1">
                    <a:lumMod val="65000"/>
                    <a:lumOff val="35000"/>
                  </a:schemeClr>
                </a:solidFill>
                <a:ea typeface="Arial Unicode MS" panose="020B0604020202020204" pitchFamily="34" charset="-128"/>
              </a:rPr>
              <a:t>including loss of principal. Shares, when redeemed, may be worth more or less than </a:t>
            </a:r>
            <a:r>
              <a:rPr lang="en-US" altLang="en-US" sz="1000" dirty="0" smtClean="0">
                <a:solidFill>
                  <a:schemeClr val="tx1">
                    <a:lumMod val="65000"/>
                    <a:lumOff val="35000"/>
                  </a:schemeClr>
                </a:solidFill>
                <a:ea typeface="Arial Unicode MS" panose="020B0604020202020204" pitchFamily="34" charset="-128"/>
              </a:rPr>
              <a:t>their original </a:t>
            </a:r>
            <a:r>
              <a:rPr lang="en-US" altLang="en-US" sz="1000" dirty="0">
                <a:solidFill>
                  <a:schemeClr val="tx1">
                    <a:lumMod val="65000"/>
                    <a:lumOff val="35000"/>
                  </a:schemeClr>
                </a:solidFill>
                <a:ea typeface="Arial Unicode MS" panose="020B0604020202020204" pitchFamily="34" charset="-128"/>
              </a:rPr>
              <a:t>value.</a:t>
            </a:r>
          </a:p>
        </p:txBody>
      </p:sp>
      <p:sp>
        <p:nvSpPr>
          <p:cNvPr id="18448" name="Text Box 16"/>
          <p:cNvSpPr txBox="1">
            <a:spLocks noChangeArrowheads="1"/>
          </p:cNvSpPr>
          <p:nvPr/>
        </p:nvSpPr>
        <p:spPr bwMode="auto">
          <a:xfrm>
            <a:off x="481013" y="1352154"/>
            <a:ext cx="4243387" cy="400110"/>
          </a:xfrm>
          <a:prstGeom prst="rect">
            <a:avLst/>
          </a:prstGeom>
          <a:noFill/>
          <a:ln>
            <a:noFill/>
          </a:ln>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spcBef>
                <a:spcPct val="50000"/>
              </a:spcBef>
            </a:pPr>
            <a:r>
              <a:rPr lang="en-US" altLang="en-US" sz="2000" dirty="0" smtClean="0">
                <a:ea typeface="Arial Unicode MS" panose="020B0604020202020204" pitchFamily="34" charset="-128"/>
              </a:rPr>
              <a:t>$</a:t>
            </a:r>
            <a:r>
              <a:rPr lang="en-US" altLang="en-US" sz="2000" dirty="0">
                <a:ea typeface="Arial Unicode MS" panose="020B0604020202020204" pitchFamily="34" charset="-128"/>
              </a:rPr>
              <a:t>100 per month at </a:t>
            </a:r>
            <a:r>
              <a:rPr lang="en-US" altLang="en-US" sz="2000" b="1" dirty="0">
                <a:ea typeface="Arial Unicode MS" panose="020B0604020202020204" pitchFamily="34" charset="-128"/>
              </a:rPr>
              <a:t>4.5% </a:t>
            </a:r>
            <a:r>
              <a:rPr lang="en-US" altLang="en-US" sz="2000" dirty="0">
                <a:ea typeface="Arial Unicode MS" panose="020B0604020202020204" pitchFamily="34" charset="-128"/>
              </a:rPr>
              <a:t>and </a:t>
            </a:r>
            <a:r>
              <a:rPr lang="en-US" altLang="en-US" sz="2000" b="1" dirty="0">
                <a:ea typeface="Arial Unicode MS" panose="020B0604020202020204" pitchFamily="34" charset="-128"/>
              </a:rPr>
              <a:t>9%</a:t>
            </a:r>
          </a:p>
        </p:txBody>
      </p:sp>
      <p:sp>
        <p:nvSpPr>
          <p:cNvPr id="38916" name="Text Box 17"/>
          <p:cNvSpPr txBox="1">
            <a:spLocks noChangeArrowheads="1"/>
          </p:cNvSpPr>
          <p:nvPr/>
        </p:nvSpPr>
        <p:spPr bwMode="auto">
          <a:xfrm>
            <a:off x="488951" y="2030810"/>
            <a:ext cx="860742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600200" algn="ctr"/>
                <a:tab pos="3200400" algn="ctr"/>
                <a:tab pos="4800600" algn="ctr"/>
                <a:tab pos="6400800" algn="ctr"/>
                <a:tab pos="7202488" algn="ctr"/>
              </a:tabLst>
              <a:defRPr sz="2400">
                <a:solidFill>
                  <a:schemeClr val="tx1"/>
                </a:solidFill>
                <a:latin typeface="Trebuchet MS" pitchFamily="34" charset="0"/>
                <a:ea typeface="MS PGothic" pitchFamily="34" charset="-128"/>
              </a:defRPr>
            </a:lvl1pPr>
            <a:lvl2pPr marL="742950" indent="-285750" eaLnBrk="0" hangingPunct="0">
              <a:tabLst>
                <a:tab pos="1600200" algn="ctr"/>
                <a:tab pos="3200400" algn="ctr"/>
                <a:tab pos="4800600" algn="ctr"/>
                <a:tab pos="6400800" algn="ctr"/>
                <a:tab pos="7202488" algn="ctr"/>
              </a:tabLst>
              <a:defRPr sz="2400">
                <a:solidFill>
                  <a:schemeClr val="tx1"/>
                </a:solidFill>
                <a:latin typeface="Trebuchet MS" pitchFamily="34" charset="0"/>
                <a:ea typeface="MS PGothic" pitchFamily="34" charset="-128"/>
              </a:defRPr>
            </a:lvl2pPr>
            <a:lvl3pPr marL="1143000" indent="-228600" eaLnBrk="0" hangingPunct="0">
              <a:tabLst>
                <a:tab pos="1600200" algn="ctr"/>
                <a:tab pos="3200400" algn="ctr"/>
                <a:tab pos="4800600" algn="ctr"/>
                <a:tab pos="6400800" algn="ctr"/>
                <a:tab pos="7202488" algn="ctr"/>
              </a:tabLst>
              <a:defRPr sz="2400">
                <a:solidFill>
                  <a:schemeClr val="tx1"/>
                </a:solidFill>
                <a:latin typeface="Trebuchet MS" pitchFamily="34" charset="0"/>
                <a:ea typeface="MS PGothic" pitchFamily="34" charset="-128"/>
              </a:defRPr>
            </a:lvl3pPr>
            <a:lvl4pPr marL="1600200" indent="-228600" eaLnBrk="0" hangingPunct="0">
              <a:tabLst>
                <a:tab pos="1600200" algn="ctr"/>
                <a:tab pos="3200400" algn="ctr"/>
                <a:tab pos="4800600" algn="ctr"/>
                <a:tab pos="6400800" algn="ctr"/>
                <a:tab pos="7202488" algn="ctr"/>
              </a:tabLst>
              <a:defRPr sz="2400">
                <a:solidFill>
                  <a:schemeClr val="tx1"/>
                </a:solidFill>
                <a:latin typeface="Trebuchet MS" pitchFamily="34" charset="0"/>
                <a:ea typeface="MS PGothic" pitchFamily="34" charset="-128"/>
              </a:defRPr>
            </a:lvl4pPr>
            <a:lvl5pPr marL="2057400" indent="-228600" eaLnBrk="0" hangingPunct="0">
              <a:tabLst>
                <a:tab pos="1600200" algn="ctr"/>
                <a:tab pos="3200400" algn="ctr"/>
                <a:tab pos="4800600" algn="ctr"/>
                <a:tab pos="6400800" algn="ctr"/>
                <a:tab pos="7202488"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600200" algn="ctr"/>
                <a:tab pos="3200400" algn="ctr"/>
                <a:tab pos="4800600" algn="ctr"/>
                <a:tab pos="6400800" algn="ctr"/>
                <a:tab pos="7202488"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600200" algn="ctr"/>
                <a:tab pos="3200400" algn="ctr"/>
                <a:tab pos="4800600" algn="ctr"/>
                <a:tab pos="6400800" algn="ctr"/>
                <a:tab pos="7202488"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600200" algn="ctr"/>
                <a:tab pos="3200400" algn="ctr"/>
                <a:tab pos="4800600" algn="ctr"/>
                <a:tab pos="6400800" algn="ctr"/>
                <a:tab pos="7202488"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600200" algn="ctr"/>
                <a:tab pos="3200400" algn="ctr"/>
                <a:tab pos="4800600" algn="ctr"/>
                <a:tab pos="6400800" algn="ctr"/>
                <a:tab pos="7202488" algn="ctr"/>
              </a:tabLst>
              <a:defRPr sz="2400">
                <a:solidFill>
                  <a:schemeClr val="tx1"/>
                </a:solidFill>
                <a:latin typeface="Trebuchet MS" pitchFamily="34" charset="0"/>
                <a:ea typeface="MS PGothic" pitchFamily="34" charset="-128"/>
              </a:defRPr>
            </a:lvl9pPr>
          </a:lstStyle>
          <a:p>
            <a:pPr eaLnBrk="1" hangingPunct="1">
              <a:spcAft>
                <a:spcPct val="150000"/>
              </a:spcAft>
            </a:pPr>
            <a:r>
              <a:rPr lang="en-US" altLang="en-US" sz="1200" dirty="0">
                <a:ea typeface="Arial Unicode MS" panose="020B0604020202020204" pitchFamily="34" charset="-128"/>
              </a:rPr>
              <a:t>$750,000</a:t>
            </a:r>
          </a:p>
          <a:p>
            <a:pPr eaLnBrk="1" hangingPunct="1">
              <a:spcAft>
                <a:spcPct val="150000"/>
              </a:spcAft>
            </a:pPr>
            <a:r>
              <a:rPr lang="en-US" altLang="en-US" sz="1200" dirty="0">
                <a:ea typeface="Arial Unicode MS" panose="020B0604020202020204" pitchFamily="34" charset="-128"/>
              </a:rPr>
              <a:t>$</a:t>
            </a:r>
            <a:r>
              <a:rPr lang="en-US" altLang="en-US" sz="1200" dirty="0" smtClean="0">
                <a:ea typeface="Arial Unicode MS" panose="020B0604020202020204" pitchFamily="34" charset="-128"/>
              </a:rPr>
              <a:t>500,000</a:t>
            </a:r>
          </a:p>
          <a:p>
            <a:pPr eaLnBrk="1" hangingPunct="1">
              <a:spcAft>
                <a:spcPct val="150000"/>
              </a:spcAft>
            </a:pPr>
            <a:r>
              <a:rPr lang="en-US" altLang="en-US" sz="1200" dirty="0" smtClean="0">
                <a:ea typeface="Arial Unicode MS" panose="020B0604020202020204" pitchFamily="34" charset="-128"/>
              </a:rPr>
              <a:t>$250,000</a:t>
            </a:r>
          </a:p>
          <a:p>
            <a:pPr eaLnBrk="1" hangingPunct="1">
              <a:spcBef>
                <a:spcPct val="50000"/>
              </a:spcBef>
              <a:tabLst>
                <a:tab pos="798513" algn="ctr"/>
                <a:tab pos="1600200" algn="ctr"/>
                <a:tab pos="2397125" algn="ctr"/>
                <a:tab pos="3200400" algn="ctr"/>
                <a:tab pos="4003675" algn="ctr"/>
                <a:tab pos="4800600" algn="ctr"/>
                <a:tab pos="5602288" algn="ctr"/>
                <a:tab pos="6400800" algn="ctr"/>
                <a:tab pos="7202488" algn="ctr"/>
              </a:tabLst>
            </a:pPr>
            <a:r>
              <a:rPr lang="en-US" altLang="en-US" sz="1600" dirty="0" smtClean="0">
                <a:ea typeface="Arial Unicode MS" panose="020B0604020202020204" pitchFamily="34" charset="-128"/>
              </a:rPr>
              <a:t>0 </a:t>
            </a:r>
            <a:r>
              <a:rPr lang="en-US" altLang="en-US" sz="1200" dirty="0">
                <a:ea typeface="Arial Unicode MS" panose="020B0604020202020204" pitchFamily="34" charset="-128"/>
              </a:rPr>
              <a:t>Years</a:t>
            </a:r>
            <a:r>
              <a:rPr lang="en-US" altLang="en-US" sz="1600" dirty="0">
                <a:ea typeface="Arial Unicode MS" panose="020B0604020202020204" pitchFamily="34" charset="-128"/>
              </a:rPr>
              <a:t>	</a:t>
            </a:r>
            <a:r>
              <a:rPr lang="en-US" altLang="en-US" sz="1600" dirty="0" smtClean="0">
                <a:ea typeface="Arial Unicode MS" panose="020B0604020202020204" pitchFamily="34" charset="-128"/>
              </a:rPr>
              <a:t>5	10</a:t>
            </a:r>
            <a:r>
              <a:rPr lang="en-US" altLang="en-US" sz="1600" dirty="0">
                <a:ea typeface="Arial Unicode MS" panose="020B0604020202020204" pitchFamily="34" charset="-128"/>
              </a:rPr>
              <a:t>	</a:t>
            </a:r>
            <a:r>
              <a:rPr lang="en-US" altLang="en-US" sz="1600" dirty="0" smtClean="0">
                <a:ea typeface="Arial Unicode MS" panose="020B0604020202020204" pitchFamily="34" charset="-128"/>
              </a:rPr>
              <a:t>15	20</a:t>
            </a:r>
            <a:r>
              <a:rPr lang="en-US" altLang="en-US" sz="1600" dirty="0">
                <a:ea typeface="Arial Unicode MS" panose="020B0604020202020204" pitchFamily="34" charset="-128"/>
              </a:rPr>
              <a:t>	</a:t>
            </a:r>
            <a:r>
              <a:rPr lang="en-US" altLang="en-US" sz="1600" dirty="0" smtClean="0">
                <a:ea typeface="Arial Unicode MS" panose="020B0604020202020204" pitchFamily="34" charset="-128"/>
              </a:rPr>
              <a:t>25	30</a:t>
            </a:r>
            <a:r>
              <a:rPr lang="en-US" altLang="en-US" sz="1600" dirty="0">
                <a:ea typeface="Arial Unicode MS" panose="020B0604020202020204" pitchFamily="34" charset="-128"/>
              </a:rPr>
              <a:t>	</a:t>
            </a:r>
            <a:r>
              <a:rPr lang="en-US" altLang="en-US" sz="1600" dirty="0" smtClean="0">
                <a:ea typeface="Arial Unicode MS" panose="020B0604020202020204" pitchFamily="34" charset="-128"/>
              </a:rPr>
              <a:t>35	40</a:t>
            </a:r>
            <a:r>
              <a:rPr lang="en-US" altLang="en-US" sz="1600" dirty="0">
                <a:ea typeface="Arial Unicode MS" panose="020B0604020202020204" pitchFamily="34" charset="-128"/>
              </a:rPr>
              <a:t>	</a:t>
            </a:r>
            <a:r>
              <a:rPr lang="en-US" altLang="en-US" sz="1600" dirty="0" smtClean="0">
                <a:ea typeface="Arial Unicode MS" panose="020B0604020202020204" pitchFamily="34" charset="-128"/>
              </a:rPr>
              <a:t>45</a:t>
            </a:r>
            <a:endParaRPr lang="en-US" altLang="en-US" sz="1600" dirty="0">
              <a:ea typeface="Arial Unicode MS" panose="020B0604020202020204" pitchFamily="34" charset="-128"/>
            </a:endParaRPr>
          </a:p>
        </p:txBody>
      </p:sp>
      <p:sp>
        <p:nvSpPr>
          <p:cNvPr id="38941" name="Line 18"/>
          <p:cNvSpPr>
            <a:spLocks noChangeShapeType="1"/>
          </p:cNvSpPr>
          <p:nvPr/>
        </p:nvSpPr>
        <p:spPr bwMode="auto">
          <a:xfrm>
            <a:off x="688975" y="3002360"/>
            <a:ext cx="7153275"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
        <p:nvSpPr>
          <p:cNvPr id="38942" name="Line 19"/>
          <p:cNvSpPr>
            <a:spLocks noChangeShapeType="1"/>
          </p:cNvSpPr>
          <p:nvPr/>
        </p:nvSpPr>
        <p:spPr bwMode="auto">
          <a:xfrm>
            <a:off x="688975" y="2535635"/>
            <a:ext cx="7153275"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
        <p:nvSpPr>
          <p:cNvPr id="38943" name="Line 20"/>
          <p:cNvSpPr>
            <a:spLocks noChangeShapeType="1"/>
          </p:cNvSpPr>
          <p:nvPr/>
        </p:nvSpPr>
        <p:spPr bwMode="auto">
          <a:xfrm>
            <a:off x="688975" y="2068910"/>
            <a:ext cx="714284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
        <p:nvSpPr>
          <p:cNvPr id="38918" name="Line 33"/>
          <p:cNvSpPr>
            <a:spLocks noChangeShapeType="1"/>
          </p:cNvSpPr>
          <p:nvPr/>
        </p:nvSpPr>
        <p:spPr bwMode="auto">
          <a:xfrm>
            <a:off x="688975" y="3473847"/>
            <a:ext cx="7105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
        <p:nvSpPr>
          <p:cNvPr id="18489" name="Text Box 57"/>
          <p:cNvSpPr txBox="1">
            <a:spLocks noChangeArrowheads="1"/>
          </p:cNvSpPr>
          <p:nvPr/>
        </p:nvSpPr>
        <p:spPr bwMode="auto">
          <a:xfrm>
            <a:off x="7867651" y="1973660"/>
            <a:ext cx="1382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1pPr>
            <a:lvl2pPr marL="742950" indent="-28575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2pPr>
            <a:lvl3pPr marL="11430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3pPr>
            <a:lvl4pPr marL="16002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4pPr>
            <a:lvl5pPr marL="20574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9pPr>
          </a:lstStyle>
          <a:p>
            <a:pPr eaLnBrk="1" hangingPunct="1">
              <a:spcAft>
                <a:spcPct val="125000"/>
              </a:spcAft>
            </a:pPr>
            <a:r>
              <a:rPr lang="en-US" altLang="en-US" sz="1800" dirty="0">
                <a:ea typeface="Arial Unicode MS" panose="020B0604020202020204" pitchFamily="34" charset="-128"/>
              </a:rPr>
              <a:t>$746,040</a:t>
            </a:r>
          </a:p>
        </p:txBody>
      </p:sp>
      <p:sp>
        <p:nvSpPr>
          <p:cNvPr id="38933" name="Freeform 25"/>
          <p:cNvSpPr>
            <a:spLocks/>
          </p:cNvSpPr>
          <p:nvPr/>
        </p:nvSpPr>
        <p:spPr bwMode="auto">
          <a:xfrm>
            <a:off x="698501" y="2117725"/>
            <a:ext cx="7119938" cy="1297781"/>
          </a:xfrm>
          <a:custGeom>
            <a:avLst/>
            <a:gdLst>
              <a:gd name="T0" fmla="*/ 0 w 4080"/>
              <a:gd name="T1" fmla="*/ 160377 h 906"/>
              <a:gd name="T2" fmla="*/ 14779 w 4080"/>
              <a:gd name="T3" fmla="*/ 144626 h 906"/>
              <a:gd name="T4" fmla="*/ 29484 w 4080"/>
              <a:gd name="T5" fmla="*/ 118900 h 906"/>
              <a:gd name="T6" fmla="*/ 42378 w 4080"/>
              <a:gd name="T7" fmla="*/ 81932 h 906"/>
              <a:gd name="T8" fmla="*/ 50361 w 4080"/>
              <a:gd name="T9" fmla="*/ 49954 h 906"/>
              <a:gd name="T10" fmla="*/ 57739 w 4080"/>
              <a:gd name="T11" fmla="*/ 0 h 906"/>
              <a:gd name="T12" fmla="*/ 0 60000 65536"/>
              <a:gd name="T13" fmla="*/ 0 60000 65536"/>
              <a:gd name="T14" fmla="*/ 0 60000 65536"/>
              <a:gd name="T15" fmla="*/ 0 60000 65536"/>
              <a:gd name="T16" fmla="*/ 0 60000 65536"/>
              <a:gd name="T17" fmla="*/ 0 60000 65536"/>
              <a:gd name="T18" fmla="*/ 0 w 4080"/>
              <a:gd name="T19" fmla="*/ 0 h 906"/>
              <a:gd name="T20" fmla="*/ 4080 w 4080"/>
              <a:gd name="T21" fmla="*/ 906 h 906"/>
            </a:gdLst>
            <a:ahLst/>
            <a:cxnLst>
              <a:cxn ang="T12">
                <a:pos x="T0" y="T1"/>
              </a:cxn>
              <a:cxn ang="T13">
                <a:pos x="T2" y="T3"/>
              </a:cxn>
              <a:cxn ang="T14">
                <a:pos x="T4" y="T5"/>
              </a:cxn>
              <a:cxn ang="T15">
                <a:pos x="T6" y="T7"/>
              </a:cxn>
              <a:cxn ang="T16">
                <a:pos x="T8" y="T9"/>
              </a:cxn>
              <a:cxn ang="T17">
                <a:pos x="T10" y="T11"/>
              </a:cxn>
            </a:cxnLst>
            <a:rect l="T18" t="T19" r="T20" b="T21"/>
            <a:pathLst>
              <a:path w="4080" h="906">
                <a:moveTo>
                  <a:pt x="0" y="906"/>
                </a:moveTo>
                <a:cubicBezTo>
                  <a:pt x="174" y="891"/>
                  <a:pt x="697" y="855"/>
                  <a:pt x="1044" y="816"/>
                </a:cubicBezTo>
                <a:cubicBezTo>
                  <a:pt x="1391" y="777"/>
                  <a:pt x="1757" y="731"/>
                  <a:pt x="2082" y="672"/>
                </a:cubicBezTo>
                <a:cubicBezTo>
                  <a:pt x="2407" y="613"/>
                  <a:pt x="2748" y="527"/>
                  <a:pt x="2994" y="462"/>
                </a:cubicBezTo>
                <a:cubicBezTo>
                  <a:pt x="3240" y="397"/>
                  <a:pt x="3377" y="359"/>
                  <a:pt x="3558" y="282"/>
                </a:cubicBezTo>
                <a:cubicBezTo>
                  <a:pt x="3739" y="205"/>
                  <a:pt x="3971" y="59"/>
                  <a:pt x="4080" y="0"/>
                </a:cubicBezTo>
              </a:path>
            </a:pathLst>
          </a:custGeom>
          <a:solidFill>
            <a:srgbClr val="FFFFFF"/>
          </a:solidFill>
          <a:ln w="152400">
            <a:solidFill>
              <a:srgbClr val="56BAC2"/>
            </a:solidFill>
            <a:round/>
            <a:headEnd/>
            <a:tailEnd/>
          </a:ln>
          <a:extLst/>
        </p:spPr>
        <p:txBody>
          <a:bodyPr/>
          <a:lstStyle/>
          <a:p>
            <a:endParaRPr lang="en-US" dirty="0">
              <a:ea typeface="Arial Unicode MS" panose="020B0604020202020204" pitchFamily="34" charset="-128"/>
            </a:endParaRPr>
          </a:p>
        </p:txBody>
      </p:sp>
      <p:sp>
        <p:nvSpPr>
          <p:cNvPr id="18490" name="Text Box 58"/>
          <p:cNvSpPr txBox="1">
            <a:spLocks noChangeArrowheads="1"/>
          </p:cNvSpPr>
          <p:nvPr/>
        </p:nvSpPr>
        <p:spPr bwMode="auto">
          <a:xfrm>
            <a:off x="7842251" y="2966641"/>
            <a:ext cx="1382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1pPr>
            <a:lvl2pPr marL="742950" indent="-28575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2pPr>
            <a:lvl3pPr marL="11430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3pPr>
            <a:lvl4pPr marL="16002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4pPr>
            <a:lvl5pPr marL="20574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9pPr>
          </a:lstStyle>
          <a:p>
            <a:pPr eaLnBrk="1" hangingPunct="1">
              <a:spcAft>
                <a:spcPct val="125000"/>
              </a:spcAft>
            </a:pPr>
            <a:r>
              <a:rPr lang="en-US" altLang="en-US" sz="1800" dirty="0">
                <a:ea typeface="Arial Unicode MS" panose="020B0604020202020204" pitchFamily="34" charset="-128"/>
              </a:rPr>
              <a:t>$175,250</a:t>
            </a:r>
          </a:p>
        </p:txBody>
      </p:sp>
      <p:sp>
        <p:nvSpPr>
          <p:cNvPr id="38930" name="Freeform 22"/>
          <p:cNvSpPr>
            <a:spLocks/>
          </p:cNvSpPr>
          <p:nvPr/>
        </p:nvSpPr>
        <p:spPr bwMode="auto">
          <a:xfrm>
            <a:off x="695325" y="3134519"/>
            <a:ext cx="7121525" cy="301228"/>
          </a:xfrm>
          <a:custGeom>
            <a:avLst/>
            <a:gdLst>
              <a:gd name="T0" fmla="*/ 0 w 4056"/>
              <a:gd name="T1" fmla="*/ 82852563 h 158"/>
              <a:gd name="T2" fmla="*/ 19282 w 4056"/>
              <a:gd name="T3" fmla="*/ 82852563 h 158"/>
              <a:gd name="T4" fmla="*/ 37196 w 4056"/>
              <a:gd name="T5" fmla="*/ 76564599 h 158"/>
              <a:gd name="T6" fmla="*/ 53283 w 4056"/>
              <a:gd name="T7" fmla="*/ 54006322 h 158"/>
              <a:gd name="T8" fmla="*/ 73223 w 4056"/>
              <a:gd name="T9" fmla="*/ 0 h 158"/>
              <a:gd name="T10" fmla="*/ 0 60000 65536"/>
              <a:gd name="T11" fmla="*/ 0 60000 65536"/>
              <a:gd name="T12" fmla="*/ 0 60000 65536"/>
              <a:gd name="T13" fmla="*/ 0 60000 65536"/>
              <a:gd name="T14" fmla="*/ 0 60000 65536"/>
              <a:gd name="T15" fmla="*/ 0 w 4056"/>
              <a:gd name="T16" fmla="*/ 0 h 158"/>
              <a:gd name="T17" fmla="*/ 4056 w 4056"/>
              <a:gd name="T18" fmla="*/ 158 h 158"/>
            </a:gdLst>
            <a:ahLst/>
            <a:cxnLst>
              <a:cxn ang="T10">
                <a:pos x="T0" y="T1"/>
              </a:cxn>
              <a:cxn ang="T11">
                <a:pos x="T2" y="T3"/>
              </a:cxn>
              <a:cxn ang="T12">
                <a:pos x="T4" y="T5"/>
              </a:cxn>
              <a:cxn ang="T13">
                <a:pos x="T6" y="T7"/>
              </a:cxn>
              <a:cxn ang="T14">
                <a:pos x="T8" y="T9"/>
              </a:cxn>
            </a:cxnLst>
            <a:rect l="T15" t="T16" r="T17" b="T18"/>
            <a:pathLst>
              <a:path w="4056" h="158">
                <a:moveTo>
                  <a:pt x="0" y="156"/>
                </a:moveTo>
                <a:cubicBezTo>
                  <a:pt x="362" y="157"/>
                  <a:pt x="724" y="158"/>
                  <a:pt x="1067" y="156"/>
                </a:cubicBezTo>
                <a:cubicBezTo>
                  <a:pt x="1410" y="154"/>
                  <a:pt x="1745" y="153"/>
                  <a:pt x="2059" y="144"/>
                </a:cubicBezTo>
                <a:cubicBezTo>
                  <a:pt x="2372" y="135"/>
                  <a:pt x="2617" y="126"/>
                  <a:pt x="2950" y="102"/>
                </a:cubicBezTo>
                <a:cubicBezTo>
                  <a:pt x="3283" y="78"/>
                  <a:pt x="3826" y="21"/>
                  <a:pt x="4056" y="0"/>
                </a:cubicBezTo>
              </a:path>
            </a:pathLst>
          </a:custGeom>
          <a:noFill/>
          <a:ln w="152400">
            <a:solidFill>
              <a:srgbClr val="DA6A5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ea typeface="Arial Unicode MS" panose="020B0604020202020204" pitchFamily="34" charset="-128"/>
            </a:endParaRPr>
          </a:p>
        </p:txBody>
      </p:sp>
      <p:grpSp>
        <p:nvGrpSpPr>
          <p:cNvPr id="8" name="Group 7"/>
          <p:cNvGrpSpPr/>
          <p:nvPr/>
        </p:nvGrpSpPr>
        <p:grpSpPr>
          <a:xfrm>
            <a:off x="5924233" y="1363190"/>
            <a:ext cx="1911667" cy="375199"/>
            <a:chOff x="4781233" y="1598140"/>
            <a:chExt cx="1911667" cy="375199"/>
          </a:xfrm>
        </p:grpSpPr>
        <p:sp>
          <p:nvSpPr>
            <p:cNvPr id="38937" name="Text Box 48"/>
            <p:cNvSpPr txBox="1">
              <a:spLocks noChangeArrowheads="1"/>
            </p:cNvSpPr>
            <p:nvPr/>
          </p:nvSpPr>
          <p:spPr bwMode="auto">
            <a:xfrm>
              <a:off x="4781233" y="1604246"/>
              <a:ext cx="548957" cy="36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1pPr>
              <a:lvl2pPr marL="742950" indent="-28575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2pPr>
              <a:lvl3pPr marL="11430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3pPr>
              <a:lvl4pPr marL="16002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4pPr>
              <a:lvl5pPr marL="20574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9pPr>
            </a:lstStyle>
            <a:p>
              <a:pPr algn="r" eaLnBrk="1" hangingPunct="1">
                <a:spcAft>
                  <a:spcPct val="125000"/>
                </a:spcAft>
              </a:pPr>
              <a:r>
                <a:rPr lang="en-US" altLang="en-US" sz="1800" dirty="0">
                  <a:ea typeface="Arial Unicode MS" panose="020B0604020202020204" pitchFamily="34" charset="-128"/>
                </a:rPr>
                <a:t>9%</a:t>
              </a:r>
            </a:p>
          </p:txBody>
        </p:sp>
        <p:sp>
          <p:nvSpPr>
            <p:cNvPr id="38926" name="Text Box 49"/>
            <p:cNvSpPr txBox="1">
              <a:spLocks noChangeArrowheads="1"/>
            </p:cNvSpPr>
            <p:nvPr/>
          </p:nvSpPr>
          <p:spPr bwMode="auto">
            <a:xfrm>
              <a:off x="5769611" y="1598140"/>
              <a:ext cx="673099" cy="3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1pPr>
              <a:lvl2pPr marL="742950" indent="-28575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2pPr>
              <a:lvl3pPr marL="11430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3pPr>
              <a:lvl4pPr marL="16002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4pPr>
              <a:lvl5pPr marL="2057400" indent="-228600" eaLnBrk="0" hangingPunct="0">
                <a:tabLst>
                  <a:tab pos="1600200" algn="ctr"/>
                  <a:tab pos="3200400" algn="ctr"/>
                  <a:tab pos="4800600" algn="ctr"/>
                  <a:tab pos="6400800"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600200" algn="ctr"/>
                  <a:tab pos="3200400" algn="ctr"/>
                  <a:tab pos="4800600" algn="ctr"/>
                  <a:tab pos="6400800" algn="ctr"/>
                </a:tabLst>
                <a:defRPr sz="2400">
                  <a:solidFill>
                    <a:schemeClr val="tx1"/>
                  </a:solidFill>
                  <a:latin typeface="Trebuchet MS" pitchFamily="34" charset="0"/>
                  <a:ea typeface="MS PGothic" pitchFamily="34" charset="-128"/>
                </a:defRPr>
              </a:lvl9pPr>
            </a:lstStyle>
            <a:p>
              <a:pPr algn="r" eaLnBrk="1" hangingPunct="1">
                <a:spcAft>
                  <a:spcPct val="125000"/>
                </a:spcAft>
              </a:pPr>
              <a:r>
                <a:rPr lang="en-US" altLang="en-US" sz="1800" dirty="0">
                  <a:ea typeface="Arial Unicode MS" panose="020B0604020202020204" pitchFamily="34" charset="-128"/>
                </a:rPr>
                <a:t>4.5%</a:t>
              </a:r>
            </a:p>
          </p:txBody>
        </p:sp>
        <p:sp>
          <p:nvSpPr>
            <p:cNvPr id="2" name="Rectangle 1"/>
            <p:cNvSpPr/>
            <p:nvPr/>
          </p:nvSpPr>
          <p:spPr>
            <a:xfrm>
              <a:off x="5339080" y="1661160"/>
              <a:ext cx="241300" cy="241300"/>
            </a:xfrm>
            <a:prstGeom prst="rect">
              <a:avLst/>
            </a:prstGeom>
            <a:solidFill>
              <a:srgbClr val="56B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34" name="Rectangle 33"/>
            <p:cNvSpPr/>
            <p:nvPr/>
          </p:nvSpPr>
          <p:spPr>
            <a:xfrm>
              <a:off x="6451600" y="1657350"/>
              <a:ext cx="241300" cy="241300"/>
            </a:xfrm>
            <a:prstGeom prst="rect">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9" name="TextBox 8"/>
          <p:cNvSpPr txBox="1"/>
          <p:nvPr/>
        </p:nvSpPr>
        <p:spPr>
          <a:xfrm>
            <a:off x="1074059" y="953408"/>
            <a:ext cx="4731656" cy="1818959"/>
          </a:xfrm>
          <a:prstGeom prst="rect">
            <a:avLst/>
          </a:prstGeom>
          <a:noFill/>
        </p:spPr>
        <p:txBody>
          <a:bodyPr wrap="square" rtlCol="0">
            <a:spAutoFit/>
          </a:bodyPr>
          <a:lstStyle/>
          <a:p>
            <a:pPr>
              <a:lnSpc>
                <a:spcPct val="85000"/>
              </a:lnSpc>
            </a:pPr>
            <a:r>
              <a:rPr lang="en-US" sz="6600" dirty="0" smtClean="0">
                <a:solidFill>
                  <a:schemeClr val="bg1"/>
                </a:solidFill>
              </a:rPr>
              <a:t>PAY OFF</a:t>
            </a:r>
          </a:p>
          <a:p>
            <a:pPr>
              <a:lnSpc>
                <a:spcPct val="85000"/>
              </a:lnSpc>
            </a:pPr>
            <a:r>
              <a:rPr lang="en-US" sz="6600" dirty="0" smtClean="0">
                <a:solidFill>
                  <a:schemeClr val="bg1"/>
                </a:solidFill>
              </a:rPr>
              <a:t>DEBT</a:t>
            </a:r>
            <a:endParaRPr lang="en-US" sz="6600" dirty="0">
              <a:solidFill>
                <a:schemeClr val="bg1"/>
              </a:solidFill>
            </a:endParaRPr>
          </a:p>
        </p:txBody>
      </p:sp>
      <p:sp>
        <p:nvSpPr>
          <p:cNvPr id="3"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95000"/>
                  </a:schemeClr>
                </a:solidFill>
                <a:ea typeface="Arial Unicode MS" panose="020B0604020202020204" pitchFamily="34" charset="-128"/>
              </a:rPr>
              <a:pPr eaLnBrk="1" hangingPunct="1">
                <a:defRPr/>
              </a:pPr>
              <a:t>18</a:t>
            </a:fld>
            <a:endParaRPr lang="en-US" sz="1000" dirty="0" smtClean="0">
              <a:solidFill>
                <a:schemeClr val="bg1">
                  <a:lumMod val="95000"/>
                </a:schemeClr>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p:cNvSpPr>
          <p:nvPr>
            <p:ph type="title" idx="4294967295"/>
          </p:nvPr>
        </p:nvSpPr>
        <p:spPr/>
        <p:txBody>
          <a:bodyPr/>
          <a:lstStyle/>
          <a:p>
            <a:r>
              <a:rPr lang="en-US" altLang="en-US" smtClean="0"/>
              <a:t>The Bad News About Compounding</a:t>
            </a:r>
          </a:p>
        </p:txBody>
      </p:sp>
      <p:sp>
        <p:nvSpPr>
          <p:cNvPr id="20490" name="Text Box 10"/>
          <p:cNvSpPr txBox="1">
            <a:spLocks noChangeArrowheads="1"/>
          </p:cNvSpPr>
          <p:nvPr/>
        </p:nvSpPr>
        <p:spPr bwMode="auto">
          <a:xfrm>
            <a:off x="873125" y="4907756"/>
            <a:ext cx="7354888" cy="22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35000"/>
              </a:spcAft>
            </a:pPr>
            <a:r>
              <a:rPr lang="en-US" altLang="en-US" sz="1000" dirty="0">
                <a:solidFill>
                  <a:schemeClr val="tx1">
                    <a:lumMod val="65000"/>
                    <a:lumOff val="35000"/>
                  </a:schemeClr>
                </a:solidFill>
                <a:ea typeface="Arial Unicode MS" panose="020B0604020202020204" pitchFamily="34" charset="-128"/>
              </a:rPr>
              <a:t>Assumes 18% </a:t>
            </a:r>
            <a:r>
              <a:rPr lang="en-US" altLang="en-US" sz="1000" dirty="0" smtClean="0">
                <a:solidFill>
                  <a:schemeClr val="tx1">
                    <a:lumMod val="65000"/>
                    <a:lumOff val="35000"/>
                  </a:schemeClr>
                </a:solidFill>
                <a:ea typeface="Arial Unicode MS" panose="020B0604020202020204" pitchFamily="34" charset="-128"/>
              </a:rPr>
              <a:t>APR </a:t>
            </a:r>
            <a:r>
              <a:rPr lang="en-US" altLang="en-US" sz="1000" dirty="0">
                <a:solidFill>
                  <a:schemeClr val="tx1">
                    <a:lumMod val="65000"/>
                    <a:lumOff val="35000"/>
                  </a:schemeClr>
                </a:solidFill>
                <a:ea typeface="Arial Unicode MS" panose="020B0604020202020204" pitchFamily="34" charset="-128"/>
              </a:rPr>
              <a:t>and a minimum payment of 3.5% of the balance or $20 if more.</a:t>
            </a:r>
          </a:p>
        </p:txBody>
      </p:sp>
      <p:sp>
        <p:nvSpPr>
          <p:cNvPr id="20493" name="Text Box 13"/>
          <p:cNvSpPr txBox="1">
            <a:spLocks noChangeArrowheads="1"/>
          </p:cNvSpPr>
          <p:nvPr/>
        </p:nvSpPr>
        <p:spPr bwMode="auto">
          <a:xfrm>
            <a:off x="0" y="3868341"/>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28800" algn="ctr"/>
                <a:tab pos="4403725" algn="ctr"/>
              </a:tabLst>
              <a:defRPr sz="2400">
                <a:solidFill>
                  <a:schemeClr val="tx1"/>
                </a:solidFill>
                <a:latin typeface="Trebuchet MS" pitchFamily="34" charset="0"/>
                <a:ea typeface="MS PGothic" pitchFamily="34" charset="-128"/>
              </a:defRPr>
            </a:lvl1pPr>
            <a:lvl2pPr marL="742950" indent="-285750" eaLnBrk="0" hangingPunct="0">
              <a:tabLst>
                <a:tab pos="1828800" algn="ctr"/>
                <a:tab pos="4403725" algn="ctr"/>
              </a:tabLst>
              <a:defRPr sz="2400">
                <a:solidFill>
                  <a:schemeClr val="tx1"/>
                </a:solidFill>
                <a:latin typeface="Trebuchet MS" pitchFamily="34" charset="0"/>
                <a:ea typeface="MS PGothic" pitchFamily="34" charset="-128"/>
              </a:defRPr>
            </a:lvl2pPr>
            <a:lvl3pPr marL="1143000" indent="-228600" eaLnBrk="0" hangingPunct="0">
              <a:tabLst>
                <a:tab pos="1828800" algn="ctr"/>
                <a:tab pos="4403725" algn="ctr"/>
              </a:tabLst>
              <a:defRPr sz="2400">
                <a:solidFill>
                  <a:schemeClr val="tx1"/>
                </a:solidFill>
                <a:latin typeface="Trebuchet MS" pitchFamily="34" charset="0"/>
                <a:ea typeface="MS PGothic" pitchFamily="34" charset="-128"/>
              </a:defRPr>
            </a:lvl3pPr>
            <a:lvl4pPr marL="1600200" indent="-228600" eaLnBrk="0" hangingPunct="0">
              <a:tabLst>
                <a:tab pos="1828800" algn="ctr"/>
                <a:tab pos="4403725" algn="ctr"/>
              </a:tabLst>
              <a:defRPr sz="2400">
                <a:solidFill>
                  <a:schemeClr val="tx1"/>
                </a:solidFill>
                <a:latin typeface="Trebuchet MS" pitchFamily="34" charset="0"/>
                <a:ea typeface="MS PGothic" pitchFamily="34" charset="-128"/>
              </a:defRPr>
            </a:lvl4pPr>
            <a:lvl5pPr marL="2057400" indent="-228600" eaLnBrk="0" hangingPunct="0">
              <a:tabLst>
                <a:tab pos="1828800" algn="ctr"/>
                <a:tab pos="4403725"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9pPr>
          </a:lstStyle>
          <a:p>
            <a:pPr eaLnBrk="1" hangingPunct="1"/>
            <a:r>
              <a:rPr lang="en-US" altLang="en-US" sz="1800" dirty="0">
                <a:solidFill>
                  <a:srgbClr val="969696"/>
                </a:solidFill>
                <a:ea typeface="Arial Unicode MS" panose="020B0604020202020204" pitchFamily="34" charset="-128"/>
              </a:rPr>
              <a:t>	Purchase	</a:t>
            </a:r>
            <a:r>
              <a:rPr lang="en-US" altLang="en-US" sz="1800" dirty="0" smtClean="0">
                <a:solidFill>
                  <a:srgbClr val="969696"/>
                </a:solidFill>
                <a:ea typeface="Arial Unicode MS" panose="020B0604020202020204" pitchFamily="34" charset="-128"/>
              </a:rPr>
              <a:t>Interest</a:t>
            </a:r>
            <a:endParaRPr lang="en-US" altLang="en-US" sz="1800" dirty="0">
              <a:solidFill>
                <a:srgbClr val="969696"/>
              </a:solidFill>
              <a:ea typeface="Arial Unicode MS" panose="020B0604020202020204" pitchFamily="34" charset="-128"/>
            </a:endParaRPr>
          </a:p>
        </p:txBody>
      </p:sp>
      <p:sp>
        <p:nvSpPr>
          <p:cNvPr id="20494" name="Text Box 14"/>
          <p:cNvSpPr txBox="1">
            <a:spLocks noChangeArrowheads="1"/>
          </p:cNvSpPr>
          <p:nvPr/>
        </p:nvSpPr>
        <p:spPr bwMode="auto">
          <a:xfrm>
            <a:off x="833438" y="1203722"/>
            <a:ext cx="7510462" cy="196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28700" algn="ctr"/>
                <a:tab pos="3606800" algn="ctr"/>
              </a:tabLst>
              <a:defRPr sz="2400">
                <a:solidFill>
                  <a:schemeClr val="tx1"/>
                </a:solidFill>
                <a:latin typeface="Trebuchet MS" pitchFamily="34" charset="0"/>
                <a:ea typeface="MS PGothic" pitchFamily="34" charset="-128"/>
              </a:defRPr>
            </a:lvl1pPr>
            <a:lvl2pPr marL="742950" indent="-285750" eaLnBrk="0" hangingPunct="0">
              <a:tabLst>
                <a:tab pos="1028700" algn="ctr"/>
                <a:tab pos="3606800" algn="ctr"/>
              </a:tabLst>
              <a:defRPr sz="2400">
                <a:solidFill>
                  <a:schemeClr val="tx1"/>
                </a:solidFill>
                <a:latin typeface="Trebuchet MS" pitchFamily="34" charset="0"/>
                <a:ea typeface="MS PGothic" pitchFamily="34" charset="-128"/>
              </a:defRPr>
            </a:lvl2pPr>
            <a:lvl3pPr marL="1143000" indent="-228600" eaLnBrk="0" hangingPunct="0">
              <a:tabLst>
                <a:tab pos="1028700" algn="ctr"/>
                <a:tab pos="3606800" algn="ctr"/>
              </a:tabLst>
              <a:defRPr sz="2400">
                <a:solidFill>
                  <a:schemeClr val="tx1"/>
                </a:solidFill>
                <a:latin typeface="Trebuchet MS" pitchFamily="34" charset="0"/>
                <a:ea typeface="MS PGothic" pitchFamily="34" charset="-128"/>
              </a:defRPr>
            </a:lvl3pPr>
            <a:lvl4pPr marL="1600200" indent="-228600" eaLnBrk="0" hangingPunct="0">
              <a:tabLst>
                <a:tab pos="1028700" algn="ctr"/>
                <a:tab pos="3606800" algn="ctr"/>
              </a:tabLst>
              <a:defRPr sz="2400">
                <a:solidFill>
                  <a:schemeClr val="tx1"/>
                </a:solidFill>
                <a:latin typeface="Trebuchet MS" pitchFamily="34" charset="0"/>
                <a:ea typeface="MS PGothic" pitchFamily="34" charset="-128"/>
              </a:defRPr>
            </a:lvl4pPr>
            <a:lvl5pPr marL="2057400" indent="-228600" eaLnBrk="0" hangingPunct="0">
              <a:tabLst>
                <a:tab pos="1028700" algn="ctr"/>
                <a:tab pos="3606800"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028700" algn="ctr"/>
                <a:tab pos="3606800"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028700" algn="ctr"/>
                <a:tab pos="3606800"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028700" algn="ctr"/>
                <a:tab pos="3606800"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028700" algn="ctr"/>
                <a:tab pos="3606800" algn="ctr"/>
              </a:tabLst>
              <a:defRPr sz="2400">
                <a:solidFill>
                  <a:schemeClr val="tx1"/>
                </a:solidFill>
                <a:latin typeface="Trebuchet MS" pitchFamily="34" charset="0"/>
                <a:ea typeface="MS PGothic" pitchFamily="34" charset="-128"/>
              </a:defRPr>
            </a:lvl9pPr>
          </a:lstStyle>
          <a:p>
            <a:pPr eaLnBrk="1" hangingPunct="1">
              <a:lnSpc>
                <a:spcPct val="160000"/>
              </a:lnSpc>
            </a:pPr>
            <a:r>
              <a:rPr lang="en-US" altLang="en-US" sz="1800" dirty="0">
                <a:solidFill>
                  <a:schemeClr val="tx1">
                    <a:lumMod val="65000"/>
                    <a:lumOff val="35000"/>
                  </a:schemeClr>
                </a:solidFill>
                <a:ea typeface="Arial Unicode MS" panose="020B0604020202020204" pitchFamily="34" charset="-128"/>
              </a:rPr>
              <a:t>Did you know if you made a </a:t>
            </a:r>
            <a:r>
              <a:rPr lang="en-US" altLang="en-US" sz="1800" b="1" dirty="0">
                <a:solidFill>
                  <a:srgbClr val="DA6A5E"/>
                </a:solidFill>
                <a:ea typeface="Arial Unicode MS" panose="020B0604020202020204" pitchFamily="34" charset="-128"/>
              </a:rPr>
              <a:t>one-time </a:t>
            </a:r>
            <a:r>
              <a:rPr lang="en-US" altLang="en-US" sz="2000" b="1" dirty="0">
                <a:solidFill>
                  <a:srgbClr val="DA6A5E"/>
                </a:solidFill>
                <a:ea typeface="Arial Unicode MS" panose="020B0604020202020204" pitchFamily="34" charset="-128"/>
              </a:rPr>
              <a:t>$3,000</a:t>
            </a:r>
            <a:r>
              <a:rPr lang="en-US" altLang="en-US" sz="1800" b="1" dirty="0">
                <a:solidFill>
                  <a:srgbClr val="DA6A5E"/>
                </a:solidFill>
                <a:ea typeface="Arial Unicode MS" panose="020B0604020202020204" pitchFamily="34" charset="-128"/>
              </a:rPr>
              <a:t> </a:t>
            </a:r>
            <a:r>
              <a:rPr lang="en-US" altLang="en-US" sz="1800" b="1" dirty="0" smtClean="0">
                <a:solidFill>
                  <a:srgbClr val="DA6A5E"/>
                </a:solidFill>
                <a:ea typeface="Arial Unicode MS" panose="020B0604020202020204" pitchFamily="34" charset="-128"/>
              </a:rPr>
              <a:t>credit card purchase with an 18% interest rate </a:t>
            </a:r>
            <a:r>
              <a:rPr lang="en-US" altLang="en-US" sz="1800" b="1" dirty="0">
                <a:solidFill>
                  <a:srgbClr val="DA6A5E"/>
                </a:solidFill>
                <a:ea typeface="Arial Unicode MS" panose="020B0604020202020204" pitchFamily="34" charset="-128"/>
              </a:rPr>
              <a:t>with no </a:t>
            </a:r>
            <a:r>
              <a:rPr lang="en-US" altLang="en-US" sz="1800" b="1" dirty="0" smtClean="0">
                <a:solidFill>
                  <a:srgbClr val="DA6A5E"/>
                </a:solidFill>
                <a:ea typeface="Arial Unicode MS" panose="020B0604020202020204" pitchFamily="34" charset="-128"/>
              </a:rPr>
              <a:t>new purchases </a:t>
            </a:r>
            <a:r>
              <a:rPr lang="en-US" altLang="en-US" sz="1800" dirty="0">
                <a:solidFill>
                  <a:schemeClr val="tx1">
                    <a:lumMod val="65000"/>
                    <a:lumOff val="35000"/>
                  </a:schemeClr>
                </a:solidFill>
                <a:ea typeface="Arial Unicode MS" panose="020B0604020202020204" pitchFamily="34" charset="-128"/>
              </a:rPr>
              <a:t>and </a:t>
            </a:r>
            <a:r>
              <a:rPr lang="en-US" altLang="en-US" sz="1800" dirty="0" smtClean="0">
                <a:solidFill>
                  <a:schemeClr val="tx1">
                    <a:lumMod val="65000"/>
                    <a:lumOff val="35000"/>
                  </a:schemeClr>
                </a:solidFill>
                <a:ea typeface="Arial Unicode MS" panose="020B0604020202020204" pitchFamily="34" charset="-128"/>
              </a:rPr>
              <a:t>made only </a:t>
            </a:r>
            <a:r>
              <a:rPr lang="en-US" altLang="en-US" sz="1800" dirty="0">
                <a:solidFill>
                  <a:schemeClr val="tx1">
                    <a:lumMod val="65000"/>
                    <a:lumOff val="35000"/>
                  </a:schemeClr>
                </a:solidFill>
                <a:ea typeface="Arial Unicode MS" panose="020B0604020202020204" pitchFamily="34" charset="-128"/>
              </a:rPr>
              <a:t>the minimum payments, it would </a:t>
            </a:r>
            <a:r>
              <a:rPr lang="en-US" altLang="en-US" sz="1800" dirty="0" smtClean="0">
                <a:solidFill>
                  <a:schemeClr val="tx1">
                    <a:lumMod val="65000"/>
                    <a:lumOff val="35000"/>
                  </a:schemeClr>
                </a:solidFill>
                <a:ea typeface="Arial Unicode MS" panose="020B0604020202020204" pitchFamily="34" charset="-128"/>
              </a:rPr>
              <a:t>take at least </a:t>
            </a:r>
            <a:r>
              <a:rPr lang="en-US" altLang="en-US" sz="2000" b="1" dirty="0">
                <a:solidFill>
                  <a:srgbClr val="DA6A5E"/>
                </a:solidFill>
                <a:ea typeface="Arial Unicode MS" panose="020B0604020202020204" pitchFamily="34" charset="-128"/>
              </a:rPr>
              <a:t>10 </a:t>
            </a:r>
            <a:r>
              <a:rPr lang="en-US" altLang="en-US" sz="2000" b="1" dirty="0" smtClean="0">
                <a:solidFill>
                  <a:srgbClr val="DA6A5E"/>
                </a:solidFill>
                <a:ea typeface="Arial Unicode MS" panose="020B0604020202020204" pitchFamily="34" charset="-128"/>
              </a:rPr>
              <a:t>years</a:t>
            </a:r>
            <a:r>
              <a:rPr lang="en-US" altLang="en-US" sz="1800" b="1" dirty="0">
                <a:solidFill>
                  <a:srgbClr val="DA6A5E"/>
                </a:solidFill>
                <a:ea typeface="Arial Unicode MS" panose="020B0604020202020204" pitchFamily="34" charset="-128"/>
              </a:rPr>
              <a:t> </a:t>
            </a:r>
            <a:r>
              <a:rPr lang="en-US" altLang="en-US" sz="1800" b="1" dirty="0" smtClean="0">
                <a:solidFill>
                  <a:srgbClr val="DA6A5E"/>
                </a:solidFill>
                <a:ea typeface="Arial Unicode MS" panose="020B0604020202020204" pitchFamily="34" charset="-128"/>
              </a:rPr>
              <a:t>to </a:t>
            </a:r>
            <a:r>
              <a:rPr lang="en-US" altLang="en-US" sz="1800" b="1" dirty="0">
                <a:solidFill>
                  <a:srgbClr val="DA6A5E"/>
                </a:solidFill>
                <a:ea typeface="Arial Unicode MS" panose="020B0604020202020204" pitchFamily="34" charset="-128"/>
              </a:rPr>
              <a:t>pay off </a:t>
            </a:r>
            <a:r>
              <a:rPr lang="en-US" altLang="en-US" sz="1800" dirty="0">
                <a:solidFill>
                  <a:schemeClr val="tx1">
                    <a:lumMod val="65000"/>
                    <a:lumOff val="35000"/>
                  </a:schemeClr>
                </a:solidFill>
                <a:ea typeface="Arial Unicode MS" panose="020B0604020202020204" pitchFamily="34" charset="-128"/>
              </a:rPr>
              <a:t>and you would end up </a:t>
            </a:r>
            <a:r>
              <a:rPr lang="en-US" altLang="en-US" sz="1800" dirty="0" smtClean="0">
                <a:solidFill>
                  <a:schemeClr val="tx1">
                    <a:lumMod val="65000"/>
                    <a:lumOff val="35000"/>
                  </a:schemeClr>
                </a:solidFill>
                <a:ea typeface="Arial Unicode MS" panose="020B0604020202020204" pitchFamily="34" charset="-128"/>
              </a:rPr>
              <a:t>paying more than </a:t>
            </a:r>
            <a:r>
              <a:rPr lang="en-US" altLang="en-US" sz="1800" b="1" dirty="0">
                <a:solidFill>
                  <a:srgbClr val="DA6A5E"/>
                </a:solidFill>
                <a:ea typeface="Arial Unicode MS" panose="020B0604020202020204" pitchFamily="34" charset="-128"/>
              </a:rPr>
              <a:t>$2,002 in interest charges?</a:t>
            </a:r>
            <a:endParaRPr lang="en-US" altLang="en-US" sz="1800" dirty="0">
              <a:solidFill>
                <a:srgbClr val="DA6A5E"/>
              </a:solidFill>
              <a:ea typeface="Arial Unicode MS" panose="020B0604020202020204" pitchFamily="34" charset="-128"/>
            </a:endParaRPr>
          </a:p>
        </p:txBody>
      </p:sp>
      <p:sp>
        <p:nvSpPr>
          <p:cNvPr id="20495" name="Text Box 15"/>
          <p:cNvSpPr txBox="1">
            <a:spLocks noChangeArrowheads="1"/>
          </p:cNvSpPr>
          <p:nvPr/>
        </p:nvSpPr>
        <p:spPr bwMode="auto">
          <a:xfrm>
            <a:off x="0" y="3134916"/>
            <a:ext cx="9143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828800" algn="ctr"/>
                <a:tab pos="4403725" algn="ctr"/>
              </a:tabLst>
              <a:defRPr sz="2400">
                <a:solidFill>
                  <a:schemeClr val="tx1"/>
                </a:solidFill>
                <a:latin typeface="Trebuchet MS" pitchFamily="34" charset="0"/>
                <a:ea typeface="MS PGothic" pitchFamily="34" charset="-128"/>
              </a:defRPr>
            </a:lvl1pPr>
            <a:lvl2pPr marL="742950" indent="-285750" eaLnBrk="0" hangingPunct="0">
              <a:tabLst>
                <a:tab pos="1828800" algn="ctr"/>
                <a:tab pos="4403725" algn="ctr"/>
              </a:tabLst>
              <a:defRPr sz="2400">
                <a:solidFill>
                  <a:schemeClr val="tx1"/>
                </a:solidFill>
                <a:latin typeface="Trebuchet MS" pitchFamily="34" charset="0"/>
                <a:ea typeface="MS PGothic" pitchFamily="34" charset="-128"/>
              </a:defRPr>
            </a:lvl2pPr>
            <a:lvl3pPr marL="1143000" indent="-228600" eaLnBrk="0" hangingPunct="0">
              <a:tabLst>
                <a:tab pos="1828800" algn="ctr"/>
                <a:tab pos="4403725" algn="ctr"/>
              </a:tabLst>
              <a:defRPr sz="2400">
                <a:solidFill>
                  <a:schemeClr val="tx1"/>
                </a:solidFill>
                <a:latin typeface="Trebuchet MS" pitchFamily="34" charset="0"/>
                <a:ea typeface="MS PGothic" pitchFamily="34" charset="-128"/>
              </a:defRPr>
            </a:lvl3pPr>
            <a:lvl4pPr marL="1600200" indent="-228600" eaLnBrk="0" hangingPunct="0">
              <a:tabLst>
                <a:tab pos="1828800" algn="ctr"/>
                <a:tab pos="4403725" algn="ctr"/>
              </a:tabLst>
              <a:defRPr sz="2400">
                <a:solidFill>
                  <a:schemeClr val="tx1"/>
                </a:solidFill>
                <a:latin typeface="Trebuchet MS" pitchFamily="34" charset="0"/>
                <a:ea typeface="MS PGothic" pitchFamily="34" charset="-128"/>
              </a:defRPr>
            </a:lvl4pPr>
            <a:lvl5pPr marL="2057400" indent="-228600" eaLnBrk="0" hangingPunct="0">
              <a:tabLst>
                <a:tab pos="1828800" algn="ctr"/>
                <a:tab pos="4403725" algn="ct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828800" algn="ctr"/>
                <a:tab pos="4403725" algn="ctr"/>
              </a:tabLst>
              <a:defRPr sz="2400">
                <a:solidFill>
                  <a:schemeClr val="tx1"/>
                </a:solidFill>
                <a:latin typeface="Trebuchet MS" pitchFamily="34" charset="0"/>
                <a:ea typeface="MS PGothic" pitchFamily="34" charset="-128"/>
              </a:defRPr>
            </a:lvl9pPr>
          </a:lstStyle>
          <a:p>
            <a:pPr algn="ctr" eaLnBrk="1" hangingPunct="1">
              <a:spcBef>
                <a:spcPct val="50000"/>
              </a:spcBef>
              <a:tabLst/>
            </a:pPr>
            <a:r>
              <a:rPr lang="en-US" altLang="en-US" sz="4800" b="1" dirty="0">
                <a:solidFill>
                  <a:schemeClr val="tx1">
                    <a:lumMod val="50000"/>
                    <a:lumOff val="50000"/>
                  </a:schemeClr>
                </a:solidFill>
                <a:ea typeface="Arial Unicode MS" panose="020B0604020202020204" pitchFamily="34" charset="-128"/>
              </a:rPr>
              <a:t>$3,000</a:t>
            </a:r>
            <a:r>
              <a:rPr lang="en-US" altLang="en-US" sz="1800" b="1" dirty="0">
                <a:solidFill>
                  <a:schemeClr val="tx1">
                    <a:lumMod val="50000"/>
                    <a:lumOff val="50000"/>
                  </a:schemeClr>
                </a:solidFill>
                <a:ea typeface="Arial Unicode MS" panose="020B0604020202020204" pitchFamily="34" charset="-128"/>
              </a:rPr>
              <a:t> </a:t>
            </a:r>
            <a:r>
              <a:rPr lang="en-US" altLang="en-US" sz="4800" b="1" dirty="0">
                <a:solidFill>
                  <a:schemeClr val="tx1">
                    <a:lumMod val="50000"/>
                    <a:lumOff val="50000"/>
                  </a:schemeClr>
                </a:solidFill>
                <a:ea typeface="Arial Unicode MS" panose="020B0604020202020204" pitchFamily="34" charset="-128"/>
              </a:rPr>
              <a:t>+</a:t>
            </a:r>
            <a:r>
              <a:rPr lang="en-US" altLang="en-US" sz="1800" b="1" dirty="0">
                <a:solidFill>
                  <a:schemeClr val="tx1">
                    <a:lumMod val="50000"/>
                    <a:lumOff val="50000"/>
                  </a:schemeClr>
                </a:solidFill>
                <a:ea typeface="Arial Unicode MS" panose="020B0604020202020204" pitchFamily="34" charset="-128"/>
              </a:rPr>
              <a:t> </a:t>
            </a:r>
            <a:r>
              <a:rPr lang="en-US" altLang="en-US" sz="4800" b="1" dirty="0">
                <a:solidFill>
                  <a:schemeClr val="tx1">
                    <a:lumMod val="50000"/>
                    <a:lumOff val="50000"/>
                  </a:schemeClr>
                </a:solidFill>
                <a:ea typeface="Arial Unicode MS" panose="020B0604020202020204" pitchFamily="34" charset="-128"/>
              </a:rPr>
              <a:t>$2,002</a:t>
            </a:r>
            <a:r>
              <a:rPr lang="en-US" altLang="en-US" sz="1800" b="1" dirty="0">
                <a:solidFill>
                  <a:schemeClr val="tx1">
                    <a:lumMod val="50000"/>
                    <a:lumOff val="50000"/>
                  </a:schemeClr>
                </a:solidFill>
                <a:ea typeface="Arial Unicode MS" panose="020B0604020202020204" pitchFamily="34" charset="-128"/>
              </a:rPr>
              <a:t> </a:t>
            </a:r>
            <a:r>
              <a:rPr lang="en-US" altLang="en-US" sz="4800" b="1" dirty="0">
                <a:solidFill>
                  <a:schemeClr val="tx1">
                    <a:lumMod val="50000"/>
                    <a:lumOff val="50000"/>
                  </a:schemeClr>
                </a:solidFill>
                <a:ea typeface="Arial Unicode MS" panose="020B0604020202020204" pitchFamily="34" charset="-128"/>
              </a:rPr>
              <a:t>=</a:t>
            </a:r>
            <a:r>
              <a:rPr lang="en-US" altLang="en-US" sz="1800" b="1" dirty="0">
                <a:solidFill>
                  <a:schemeClr val="tx1">
                    <a:lumMod val="50000"/>
                    <a:lumOff val="50000"/>
                  </a:schemeClr>
                </a:solidFill>
                <a:ea typeface="Arial Unicode MS" panose="020B0604020202020204" pitchFamily="34" charset="-128"/>
              </a:rPr>
              <a:t> </a:t>
            </a:r>
            <a:r>
              <a:rPr lang="en-US" altLang="en-US" sz="4800" b="1" dirty="0">
                <a:solidFill>
                  <a:srgbClr val="DA6A5E"/>
                </a:solidFill>
                <a:ea typeface="Arial Unicode MS" panose="020B0604020202020204" pitchFamily="34" charset="-128"/>
              </a:rPr>
              <a:t>$5,002!</a:t>
            </a:r>
            <a:endParaRPr lang="en-US" altLang="en-US" sz="1800" dirty="0">
              <a:solidFill>
                <a:srgbClr val="DA6A5E"/>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p:cNvGrpSpPr/>
          <p:nvPr/>
        </p:nvGrpSpPr>
        <p:grpSpPr>
          <a:xfrm>
            <a:off x="2095503" y="2705100"/>
            <a:ext cx="2886072" cy="2609852"/>
            <a:chOff x="7740710" y="3612138"/>
            <a:chExt cx="2886072" cy="2609852"/>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1635397">
              <a:off x="8012388" y="3898497"/>
              <a:ext cx="2398300" cy="2024375"/>
            </a:xfrm>
            <a:prstGeom prst="rect">
              <a:avLst/>
            </a:prstGeom>
          </p:spPr>
        </p:pic>
        <p:sp>
          <p:nvSpPr>
            <p:cNvPr id="16" name="Rectangle 15"/>
            <p:cNvSpPr/>
            <p:nvPr/>
          </p:nvSpPr>
          <p:spPr>
            <a:xfrm>
              <a:off x="10223155" y="3612138"/>
              <a:ext cx="403627" cy="260984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25" name="Rectangle 24"/>
            <p:cNvSpPr/>
            <p:nvPr/>
          </p:nvSpPr>
          <p:spPr>
            <a:xfrm rot="16200000">
              <a:off x="8879055" y="4550458"/>
              <a:ext cx="552235" cy="279082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30" name="Rectangle 29"/>
            <p:cNvSpPr/>
            <p:nvPr/>
          </p:nvSpPr>
          <p:spPr>
            <a:xfrm rot="16200000">
              <a:off x="8900511" y="2452337"/>
              <a:ext cx="518850" cy="283845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31" name="Rectangle 30"/>
            <p:cNvSpPr/>
            <p:nvPr/>
          </p:nvSpPr>
          <p:spPr>
            <a:xfrm>
              <a:off x="7750232" y="3612139"/>
              <a:ext cx="415073" cy="25908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1147" y="3226308"/>
            <a:ext cx="2057400" cy="1536192"/>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r="-87"/>
          <a:stretch/>
        </p:blipFill>
        <p:spPr>
          <a:xfrm>
            <a:off x="6662809" y="1673733"/>
            <a:ext cx="2057400" cy="1536192"/>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9974" y="215903"/>
            <a:ext cx="3397001" cy="1339084"/>
          </a:xfrm>
          <a:prstGeom prst="rect">
            <a:avLst/>
          </a:prstGeom>
        </p:spPr>
      </p:pic>
      <p:sp>
        <p:nvSpPr>
          <p:cNvPr id="11" name="TextBox 10"/>
          <p:cNvSpPr txBox="1"/>
          <p:nvPr/>
        </p:nvSpPr>
        <p:spPr>
          <a:xfrm>
            <a:off x="0" y="4795157"/>
            <a:ext cx="9144000" cy="348343"/>
          </a:xfrm>
          <a:prstGeom prst="rect">
            <a:avLst/>
          </a:prstGeom>
          <a:noFill/>
        </p:spPr>
        <p:txBody>
          <a:bodyPr wrap="square" rtlCol="0">
            <a:spAutoFit/>
          </a:bodyPr>
          <a:lstStyle/>
          <a:p>
            <a:pPr algn="ctr"/>
            <a:r>
              <a:rPr lang="en-US" sz="1600" dirty="0" smtClean="0"/>
              <a:t>A Common Sense Guide to Financial Success</a:t>
            </a:r>
            <a:endParaRPr lang="en-US" sz="1600" dirty="0"/>
          </a:p>
        </p:txBody>
      </p:sp>
      <p:pic>
        <p:nvPicPr>
          <p:cNvPr id="5" name="Picture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4238" y="3235833"/>
            <a:ext cx="2057400" cy="1536192"/>
          </a:xfrm>
          <a:prstGeom prst="rect">
            <a:avLst/>
          </a:prstGeom>
        </p:spPr>
      </p:pic>
      <p:pic>
        <p:nvPicPr>
          <p:cNvPr id="23" name="Picture 2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90905" y="1683257"/>
            <a:ext cx="2057400" cy="1536192"/>
          </a:xfrm>
          <a:prstGeom prst="rect">
            <a:avLst/>
          </a:prstGeom>
        </p:spPr>
      </p:pic>
      <p:pic>
        <p:nvPicPr>
          <p:cNvPr id="26" name="Picture 2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1486" y="1680888"/>
            <a:ext cx="2057400" cy="1536192"/>
          </a:xfrm>
          <a:prstGeom prst="rect">
            <a:avLst/>
          </a:prstGeom>
        </p:spPr>
      </p:pic>
      <p:pic>
        <p:nvPicPr>
          <p:cNvPr id="28" name="Picture 2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542025" y="1680888"/>
            <a:ext cx="2057400" cy="1536192"/>
          </a:xfrm>
          <a:prstGeom prst="rect">
            <a:avLst/>
          </a:prstGeom>
        </p:spPr>
      </p:pic>
      <p:pic>
        <p:nvPicPr>
          <p:cNvPr id="33" name="Picture 3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590574" y="3238500"/>
            <a:ext cx="2057400" cy="1536192"/>
          </a:xfrm>
          <a:prstGeom prst="rect">
            <a:avLst/>
          </a:prstGeom>
        </p:spPr>
      </p:pic>
      <p:grpSp>
        <p:nvGrpSpPr>
          <p:cNvPr id="6145" name="Group 6144"/>
          <p:cNvGrpSpPr/>
          <p:nvPr/>
        </p:nvGrpSpPr>
        <p:grpSpPr>
          <a:xfrm>
            <a:off x="421595" y="1630363"/>
            <a:ext cx="8332787" cy="3195637"/>
            <a:chOff x="423863" y="1630363"/>
            <a:chExt cx="8332787" cy="3195637"/>
          </a:xfrm>
        </p:grpSpPr>
        <p:cxnSp>
          <p:nvCxnSpPr>
            <p:cNvPr id="29" name="Straight Connector 28"/>
            <p:cNvCxnSpPr/>
            <p:nvPr/>
          </p:nvCxnSpPr>
          <p:spPr>
            <a:xfrm>
              <a:off x="444500" y="3222625"/>
              <a:ext cx="83121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32063" y="1644650"/>
              <a:ext cx="0" cy="3175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92639" y="1670050"/>
              <a:ext cx="0" cy="31559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48452" y="1646237"/>
              <a:ext cx="0" cy="31559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1324" y="1665288"/>
              <a:ext cx="83121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3863" y="4772025"/>
              <a:ext cx="83121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0376" y="1630363"/>
              <a:ext cx="0" cy="3175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732838" y="1635124"/>
              <a:ext cx="0" cy="3175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0" y="5143500"/>
            <a:ext cx="9144000" cy="67627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27"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50000"/>
                  </a:schemeClr>
                </a:solidFill>
                <a:ea typeface="Arial Unicode MS" panose="020B0604020202020204" pitchFamily="34" charset="-128"/>
              </a:rPr>
              <a:pPr eaLnBrk="1" hangingPunct="1">
                <a:defRPr/>
              </a:pPr>
              <a:t>2</a:t>
            </a:fld>
            <a:endParaRPr lang="en-US" sz="1000" dirty="0" smtClean="0">
              <a:solidFill>
                <a:schemeClr val="bg1">
                  <a:lumMod val="50000"/>
                </a:schemeClr>
              </a:solidFill>
              <a:ea typeface="Arial Unicode MS" panose="020B0604020202020204" pitchFamily="34" charset="-128"/>
            </a:endParaRPr>
          </a:p>
        </p:txBody>
      </p:sp>
    </p:spTree>
    <p:extLst>
      <p:ext uri="{BB962C8B-B14F-4D97-AF65-F5344CB8AC3E}">
        <p14:creationId xmlns:p14="http://schemas.microsoft.com/office/powerpoint/2010/main" val="138097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p:cNvSpPr>
          <p:nvPr>
            <p:ph type="title"/>
          </p:nvPr>
        </p:nvSpPr>
        <p:spPr/>
        <p:txBody>
          <a:bodyPr/>
          <a:lstStyle/>
          <a:p>
            <a:r>
              <a:rPr lang="en-US" altLang="en-US" dirty="0" smtClean="0"/>
              <a:t>Revolving Debt vs. Fixed Debt</a:t>
            </a:r>
          </a:p>
        </p:txBody>
      </p:sp>
      <p:sp>
        <p:nvSpPr>
          <p:cNvPr id="21514" name="Text Box 10"/>
          <p:cNvSpPr txBox="1">
            <a:spLocks noChangeArrowheads="1"/>
          </p:cNvSpPr>
          <p:nvPr/>
        </p:nvSpPr>
        <p:spPr bwMode="auto">
          <a:xfrm>
            <a:off x="513187" y="4451013"/>
            <a:ext cx="8115300" cy="6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*Assumes revolving payment (minimum) is 3.5% of the remaining balance or $20</a:t>
            </a:r>
            <a:r>
              <a:rPr lang="en-US" altLang="en-US" sz="1000" dirty="0" smtClean="0">
                <a:solidFill>
                  <a:schemeClr val="tx1">
                    <a:lumMod val="65000"/>
                    <a:lumOff val="35000"/>
                  </a:schemeClr>
                </a:solidFill>
                <a:ea typeface="Arial Unicode MS" panose="020B0604020202020204" pitchFamily="34" charset="-128"/>
              </a:rPr>
              <a:t>, whichever </a:t>
            </a:r>
            <a:r>
              <a:rPr lang="en-US" altLang="en-US" sz="1000" dirty="0">
                <a:solidFill>
                  <a:schemeClr val="tx1">
                    <a:lumMod val="65000"/>
                    <a:lumOff val="35000"/>
                  </a:schemeClr>
                </a:solidFill>
                <a:ea typeface="Arial Unicode MS" panose="020B0604020202020204" pitchFamily="34" charset="-128"/>
              </a:rPr>
              <a:t>is greater. First </a:t>
            </a:r>
            <a:r>
              <a:rPr lang="en-US" altLang="en-US" sz="1000" dirty="0" smtClean="0">
                <a:solidFill>
                  <a:schemeClr val="tx1">
                    <a:lumMod val="65000"/>
                    <a:lumOff val="35000"/>
                  </a:schemeClr>
                </a:solidFill>
                <a:ea typeface="Arial Unicode MS" panose="020B0604020202020204" pitchFamily="34" charset="-128"/>
              </a:rPr>
              <a:t>month’s</a:t>
            </a:r>
            <a:r>
              <a:rPr lang="en-US" altLang="ja-JP" sz="1000" dirty="0" smtClean="0">
                <a:solidFill>
                  <a:schemeClr val="tx1">
                    <a:lumMod val="65000"/>
                    <a:lumOff val="35000"/>
                  </a:schemeClr>
                </a:solidFill>
                <a:ea typeface="Arial Unicode MS" pitchFamily="34" charset="-128"/>
                <a:cs typeface="Arial Unicode MS" pitchFamily="34" charset="-128"/>
              </a:rPr>
              <a:t> </a:t>
            </a:r>
            <a:r>
              <a:rPr lang="en-US" altLang="ja-JP" sz="1000" dirty="0">
                <a:solidFill>
                  <a:schemeClr val="tx1">
                    <a:lumMod val="65000"/>
                    <a:lumOff val="35000"/>
                  </a:schemeClr>
                </a:solidFill>
                <a:ea typeface="Arial Unicode MS" pitchFamily="34" charset="-128"/>
                <a:cs typeface="Arial Unicode MS" pitchFamily="34" charset="-128"/>
              </a:rPr>
              <a:t>payment is shown and term assumes continued payment of minimum </a:t>
            </a:r>
            <a:r>
              <a:rPr lang="en-US" altLang="ja-JP" sz="1000" dirty="0" smtClean="0">
                <a:solidFill>
                  <a:schemeClr val="tx1">
                    <a:lumMod val="65000"/>
                    <a:lumOff val="35000"/>
                  </a:schemeClr>
                </a:solidFill>
                <a:ea typeface="Arial Unicode MS" pitchFamily="34" charset="-128"/>
                <a:cs typeface="Arial Unicode MS" pitchFamily="34" charset="-128"/>
              </a:rPr>
              <a:t>amount with no additional amounts paid. </a:t>
            </a:r>
            <a:r>
              <a:rPr lang="en-US" altLang="ja-JP" sz="1000" dirty="0">
                <a:solidFill>
                  <a:schemeClr val="tx1">
                    <a:lumMod val="65000"/>
                    <a:lumOff val="35000"/>
                  </a:schemeClr>
                </a:solidFill>
                <a:ea typeface="Arial Unicode MS" pitchFamily="34" charset="-128"/>
                <a:cs typeface="Arial Unicode MS" pitchFamily="34" charset="-128"/>
              </a:rPr>
              <a:t>No additional </a:t>
            </a:r>
            <a:r>
              <a:rPr lang="en-US" altLang="ja-JP" sz="1000" dirty="0" smtClean="0">
                <a:solidFill>
                  <a:schemeClr val="tx1">
                    <a:lumMod val="65000"/>
                    <a:lumOff val="35000"/>
                  </a:schemeClr>
                </a:solidFill>
                <a:ea typeface="Arial Unicode MS" pitchFamily="34" charset="-128"/>
                <a:cs typeface="Arial Unicode MS" pitchFamily="34" charset="-128"/>
              </a:rPr>
              <a:t>debt incurred.</a:t>
            </a:r>
          </a:p>
          <a:p>
            <a:pPr eaLnBrk="1" hangingPunct="1">
              <a:lnSpc>
                <a:spcPct val="85000"/>
              </a:lnSpc>
              <a:spcAft>
                <a:spcPts val="0"/>
              </a:spcAft>
            </a:pPr>
            <a:r>
              <a:rPr lang="en-US" altLang="ja-JP" sz="1000" dirty="0" smtClean="0">
                <a:solidFill>
                  <a:schemeClr val="tx1">
                    <a:lumMod val="65000"/>
                    <a:lumOff val="35000"/>
                  </a:schemeClr>
                </a:solidFill>
                <a:ea typeface="Arial Unicode MS" pitchFamily="34" charset="-128"/>
                <a:cs typeface="Arial Unicode MS" pitchFamily="34" charset="-128"/>
              </a:rPr>
              <a:t> </a:t>
            </a:r>
            <a:r>
              <a:rPr lang="en-US" altLang="ja-JP" sz="1000" dirty="0">
                <a:solidFill>
                  <a:schemeClr val="tx1">
                    <a:lumMod val="65000"/>
                    <a:lumOff val="35000"/>
                  </a:schemeClr>
                </a:solidFill>
                <a:ea typeface="Arial Unicode MS" pitchFamily="34" charset="-128"/>
                <a:cs typeface="Arial Unicode MS" pitchFamily="34" charset="-128"/>
              </a:rPr>
              <a:t>**Assumes payment of 3.5% of initial loan amount, no additional debt incurred and </a:t>
            </a:r>
            <a:r>
              <a:rPr lang="en-US" altLang="ja-JP" sz="1000" dirty="0" smtClean="0">
                <a:solidFill>
                  <a:schemeClr val="tx1">
                    <a:lumMod val="65000"/>
                    <a:lumOff val="35000"/>
                  </a:schemeClr>
                </a:solidFill>
                <a:ea typeface="Arial Unicode MS" pitchFamily="34" charset="-128"/>
                <a:cs typeface="Arial Unicode MS" pitchFamily="34" charset="-128"/>
              </a:rPr>
              <a:t>payment </a:t>
            </a:r>
            <a:r>
              <a:rPr lang="en-US" altLang="ja-JP" sz="1000" dirty="0">
                <a:solidFill>
                  <a:schemeClr val="tx1">
                    <a:lumMod val="65000"/>
                    <a:lumOff val="35000"/>
                  </a:schemeClr>
                </a:solidFill>
                <a:ea typeface="Arial Unicode MS" pitchFamily="34" charset="-128"/>
                <a:cs typeface="Arial Unicode MS" pitchFamily="34" charset="-128"/>
              </a:rPr>
              <a:t>amount remains fixed throughout term of loan.</a:t>
            </a:r>
            <a:endParaRPr lang="en-US" altLang="en-US" sz="1000" dirty="0">
              <a:solidFill>
                <a:schemeClr val="tx1">
                  <a:lumMod val="65000"/>
                  <a:lumOff val="35000"/>
                </a:schemeClr>
              </a:solidFill>
              <a:ea typeface="Arial Unicode MS" pitchFamily="34" charset="-128"/>
              <a:cs typeface="Arial Unicode MS" pitchFamily="34" charset="-128"/>
            </a:endParaRPr>
          </a:p>
        </p:txBody>
      </p:sp>
      <p:sp>
        <p:nvSpPr>
          <p:cNvPr id="21518" name="Text Box 14"/>
          <p:cNvSpPr txBox="1">
            <a:spLocks noChangeArrowheads="1"/>
          </p:cNvSpPr>
          <p:nvPr/>
        </p:nvSpPr>
        <p:spPr bwMode="auto">
          <a:xfrm>
            <a:off x="819151" y="1566862"/>
            <a:ext cx="7593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sz="2000" b="1" dirty="0">
                <a:solidFill>
                  <a:srgbClr val="33868D"/>
                </a:solidFill>
                <a:ea typeface="Arial Unicode MS" panose="020B0604020202020204" pitchFamily="34" charset="-128"/>
              </a:rPr>
              <a:t>Look at how revolving debt can erode your financial security:</a:t>
            </a:r>
            <a:endParaRPr lang="en-US" altLang="en-US" dirty="0">
              <a:solidFill>
                <a:srgbClr val="33868D"/>
              </a:solidFill>
              <a:ea typeface="Arial Unicode MS" panose="020B0604020202020204" pitchFamily="34" charset="-128"/>
            </a:endParaRPr>
          </a:p>
        </p:txBody>
      </p:sp>
      <p:sp>
        <p:nvSpPr>
          <p:cNvPr id="45066" name="Rectangle 16"/>
          <p:cNvSpPr>
            <a:spLocks noChangeArrowheads="1"/>
          </p:cNvSpPr>
          <p:nvPr/>
        </p:nvSpPr>
        <p:spPr bwMode="auto">
          <a:xfrm>
            <a:off x="2900364" y="3426616"/>
            <a:ext cx="2359152" cy="457200"/>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2000" b="1" dirty="0">
                <a:solidFill>
                  <a:schemeClr val="bg1"/>
                </a:solidFill>
                <a:ea typeface="Arial Unicode MS" panose="020B0604020202020204" pitchFamily="34" charset="-128"/>
              </a:rPr>
              <a:t>$</a:t>
            </a:r>
            <a:r>
              <a:rPr lang="en-US" altLang="en-US" sz="2000" b="1" dirty="0" smtClean="0">
                <a:solidFill>
                  <a:schemeClr val="bg1"/>
                </a:solidFill>
                <a:ea typeface="Arial Unicode MS" panose="020B0604020202020204" pitchFamily="34" charset="-128"/>
              </a:rPr>
              <a:t>5,370 </a:t>
            </a:r>
            <a:r>
              <a:rPr lang="en-US" altLang="en-US" sz="1200" dirty="0" smtClean="0">
                <a:solidFill>
                  <a:schemeClr val="bg1"/>
                </a:solidFill>
                <a:ea typeface="Arial Unicode MS" panose="020B0604020202020204" pitchFamily="34" charset="-128"/>
              </a:rPr>
              <a:t>in </a:t>
            </a:r>
            <a:r>
              <a:rPr lang="en-US" altLang="en-US" sz="1200" dirty="0">
                <a:solidFill>
                  <a:schemeClr val="bg1"/>
                </a:solidFill>
                <a:ea typeface="Arial Unicode MS" panose="020B0604020202020204" pitchFamily="34" charset="-128"/>
              </a:rPr>
              <a:t>interest paid</a:t>
            </a:r>
          </a:p>
        </p:txBody>
      </p:sp>
      <p:sp>
        <p:nvSpPr>
          <p:cNvPr id="45067" name="Text Box 28"/>
          <p:cNvSpPr txBox="1">
            <a:spLocks noChangeArrowheads="1"/>
          </p:cNvSpPr>
          <p:nvPr/>
        </p:nvSpPr>
        <p:spPr bwMode="auto">
          <a:xfrm>
            <a:off x="457201" y="3338511"/>
            <a:ext cx="2366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r>
              <a:rPr lang="en-US" altLang="en-US" sz="2000" b="1" dirty="0">
                <a:solidFill>
                  <a:srgbClr val="33868D"/>
                </a:solidFill>
                <a:ea typeface="Arial Unicode MS" panose="020B0604020202020204" pitchFamily="34" charset="-128"/>
              </a:rPr>
              <a:t>Fixed Debt</a:t>
            </a:r>
          </a:p>
          <a:p>
            <a:pPr algn="r" eaLnBrk="1" hangingPunct="1"/>
            <a:r>
              <a:rPr lang="en-US" altLang="en-US" sz="1400" dirty="0">
                <a:ea typeface="Arial Unicode MS" panose="020B0604020202020204" pitchFamily="34" charset="-128"/>
              </a:rPr>
              <a:t>$17,000 @ 18%</a:t>
            </a:r>
          </a:p>
          <a:p>
            <a:pPr algn="r" eaLnBrk="1" hangingPunct="1"/>
            <a:r>
              <a:rPr lang="en-US" altLang="en-US" sz="1400" dirty="0" smtClean="0">
                <a:solidFill>
                  <a:schemeClr val="tx1">
                    <a:lumMod val="65000"/>
                    <a:lumOff val="35000"/>
                  </a:schemeClr>
                </a:solidFill>
                <a:ea typeface="Arial Unicode MS" panose="020B0604020202020204" pitchFamily="34" charset="-128"/>
              </a:rPr>
              <a:t>$</a:t>
            </a:r>
            <a:r>
              <a:rPr lang="en-US" altLang="en-US" sz="1400" dirty="0">
                <a:solidFill>
                  <a:schemeClr val="tx1">
                    <a:lumMod val="65000"/>
                    <a:lumOff val="35000"/>
                  </a:schemeClr>
                </a:solidFill>
                <a:ea typeface="Arial Unicode MS" panose="020B0604020202020204" pitchFamily="34" charset="-128"/>
              </a:rPr>
              <a:t>595/month fixed**</a:t>
            </a:r>
          </a:p>
        </p:txBody>
      </p:sp>
      <p:sp>
        <p:nvSpPr>
          <p:cNvPr id="45068" name="Text Box 30"/>
          <p:cNvSpPr txBox="1">
            <a:spLocks noChangeArrowheads="1"/>
          </p:cNvSpPr>
          <p:nvPr/>
        </p:nvSpPr>
        <p:spPr bwMode="auto">
          <a:xfrm>
            <a:off x="2798764" y="3882627"/>
            <a:ext cx="2438400"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pPr>
            <a:r>
              <a:rPr lang="en-US" altLang="en-US" sz="1200" dirty="0">
                <a:ea typeface="Arial Unicode MS" panose="020B0604020202020204" pitchFamily="34" charset="-128"/>
              </a:rPr>
              <a:t>3 years and </a:t>
            </a:r>
            <a:r>
              <a:rPr lang="en-US" altLang="en-US" sz="1200" dirty="0" smtClean="0">
                <a:ea typeface="Arial Unicode MS" panose="020B0604020202020204" pitchFamily="34" charset="-128"/>
              </a:rPr>
              <a:t>2 </a:t>
            </a:r>
            <a:r>
              <a:rPr lang="en-US" altLang="en-US" sz="1200" dirty="0">
                <a:ea typeface="Arial Unicode MS" panose="020B0604020202020204" pitchFamily="34" charset="-128"/>
              </a:rPr>
              <a:t>months to pay off</a:t>
            </a:r>
          </a:p>
        </p:txBody>
      </p:sp>
      <p:sp>
        <p:nvSpPr>
          <p:cNvPr id="45062" name="Rectangle 17"/>
          <p:cNvSpPr>
            <a:spLocks noChangeArrowheads="1"/>
          </p:cNvSpPr>
          <p:nvPr/>
        </p:nvSpPr>
        <p:spPr bwMode="auto">
          <a:xfrm>
            <a:off x="2900363" y="2312196"/>
            <a:ext cx="5486400" cy="457200"/>
          </a:xfrm>
          <a:prstGeom prst="rect">
            <a:avLst/>
          </a:prstGeom>
          <a:solidFill>
            <a:srgbClr val="DA6A5E"/>
          </a:solidFill>
          <a:ln>
            <a:noFill/>
          </a:ln>
          <a:extLst/>
        </p:spPr>
        <p:txBody>
          <a:bodyPr anchor="ctr" anchorCtr="0"/>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pPr>
            <a:r>
              <a:rPr lang="en-US" altLang="en-US" sz="2000" b="1" dirty="0">
                <a:solidFill>
                  <a:schemeClr val="bg1"/>
                </a:solidFill>
                <a:ea typeface="Arial Unicode MS" panose="020B0604020202020204" pitchFamily="34" charset="-128"/>
              </a:rPr>
              <a:t>$</a:t>
            </a:r>
            <a:r>
              <a:rPr lang="en-US" altLang="en-US" sz="2000" b="1" dirty="0" smtClean="0">
                <a:solidFill>
                  <a:schemeClr val="bg1"/>
                </a:solidFill>
                <a:ea typeface="Arial Unicode MS" panose="020B0604020202020204" pitchFamily="34" charset="-128"/>
              </a:rPr>
              <a:t>12,500 </a:t>
            </a:r>
            <a:r>
              <a:rPr lang="en-US" altLang="en-US" sz="1200" dirty="0" smtClean="0">
                <a:solidFill>
                  <a:schemeClr val="bg1"/>
                </a:solidFill>
                <a:ea typeface="Arial Unicode MS" panose="020B0604020202020204" pitchFamily="34" charset="-128"/>
              </a:rPr>
              <a:t>in </a:t>
            </a:r>
            <a:r>
              <a:rPr lang="en-US" altLang="en-US" sz="1200" dirty="0">
                <a:solidFill>
                  <a:schemeClr val="bg1"/>
                </a:solidFill>
                <a:ea typeface="Arial Unicode MS" panose="020B0604020202020204" pitchFamily="34" charset="-128"/>
              </a:rPr>
              <a:t>interest paid</a:t>
            </a:r>
          </a:p>
        </p:txBody>
      </p:sp>
      <p:sp>
        <p:nvSpPr>
          <p:cNvPr id="45063" name="Text Box 29"/>
          <p:cNvSpPr txBox="1">
            <a:spLocks noChangeArrowheads="1"/>
          </p:cNvSpPr>
          <p:nvPr/>
        </p:nvSpPr>
        <p:spPr bwMode="auto">
          <a:xfrm>
            <a:off x="2895601" y="2772968"/>
            <a:ext cx="548163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pPr>
            <a:r>
              <a:rPr lang="en-US" altLang="en-US" sz="1200" dirty="0">
                <a:ea typeface="Arial Unicode MS" panose="020B0604020202020204" pitchFamily="34" charset="-128"/>
              </a:rPr>
              <a:t>17 years and </a:t>
            </a:r>
            <a:r>
              <a:rPr lang="en-US" altLang="en-US" sz="1200" dirty="0" smtClean="0">
                <a:ea typeface="Arial Unicode MS" panose="020B0604020202020204" pitchFamily="34" charset="-128"/>
              </a:rPr>
              <a:t>2 </a:t>
            </a:r>
            <a:r>
              <a:rPr lang="en-US" altLang="en-US" sz="1200" dirty="0">
                <a:ea typeface="Arial Unicode MS" panose="020B0604020202020204" pitchFamily="34" charset="-128"/>
              </a:rPr>
              <a:t>months to pay off</a:t>
            </a:r>
          </a:p>
        </p:txBody>
      </p:sp>
      <p:sp>
        <p:nvSpPr>
          <p:cNvPr id="45064" name="Text Box 32"/>
          <p:cNvSpPr txBox="1">
            <a:spLocks noChangeArrowheads="1"/>
          </p:cNvSpPr>
          <p:nvPr/>
        </p:nvSpPr>
        <p:spPr bwMode="auto">
          <a:xfrm>
            <a:off x="457200" y="2233615"/>
            <a:ext cx="2366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r>
              <a:rPr lang="en-US" altLang="en-US" sz="2000" b="1" dirty="0">
                <a:solidFill>
                  <a:srgbClr val="DA6A5E"/>
                </a:solidFill>
                <a:ea typeface="Arial Unicode MS" panose="020B0604020202020204" pitchFamily="34" charset="-128"/>
              </a:rPr>
              <a:t>Revolving Debt</a:t>
            </a:r>
          </a:p>
          <a:p>
            <a:pPr algn="r" eaLnBrk="1" hangingPunct="1"/>
            <a:r>
              <a:rPr lang="en-US" altLang="en-US" sz="1400" dirty="0">
                <a:ea typeface="Arial Unicode MS" panose="020B0604020202020204" pitchFamily="34" charset="-128"/>
              </a:rPr>
              <a:t>$17,000 @ 18</a:t>
            </a:r>
            <a:r>
              <a:rPr lang="en-US" altLang="en-US" sz="1400" dirty="0" smtClean="0">
                <a:ea typeface="Arial Unicode MS" panose="020B0604020202020204" pitchFamily="34" charset="-128"/>
              </a:rPr>
              <a:t>%</a:t>
            </a:r>
            <a:endParaRPr lang="en-US" altLang="en-US" sz="1400" dirty="0">
              <a:ea typeface="Arial Unicode MS" panose="020B0604020202020204" pitchFamily="34" charset="-128"/>
            </a:endParaRPr>
          </a:p>
          <a:p>
            <a:pPr algn="r" eaLnBrk="1" hangingPunct="1"/>
            <a:r>
              <a:rPr lang="en-US" altLang="en-US" sz="1400" dirty="0" smtClean="0">
                <a:solidFill>
                  <a:schemeClr val="tx1">
                    <a:lumMod val="65000"/>
                    <a:lumOff val="35000"/>
                  </a:schemeClr>
                </a:solidFill>
                <a:ea typeface="Arial Unicode MS" panose="020B0604020202020204" pitchFamily="34" charset="-128"/>
              </a:rPr>
              <a:t>$</a:t>
            </a:r>
            <a:r>
              <a:rPr lang="en-US" altLang="en-US" sz="1400" dirty="0">
                <a:solidFill>
                  <a:schemeClr val="tx1">
                    <a:lumMod val="65000"/>
                    <a:lumOff val="35000"/>
                  </a:schemeClr>
                </a:solidFill>
                <a:ea typeface="Arial Unicode MS" panose="020B0604020202020204" pitchFamily="34" charset="-128"/>
              </a:rPr>
              <a:t>595/month</a:t>
            </a:r>
            <a:r>
              <a:rPr lang="en-US" altLang="en-US" sz="1400" dirty="0" smtClean="0">
                <a:solidFill>
                  <a:schemeClr val="tx1">
                    <a:lumMod val="65000"/>
                    <a:lumOff val="35000"/>
                  </a:schemeClr>
                </a:solidFill>
                <a:ea typeface="Arial Unicode MS" panose="020B0604020202020204" pitchFamily="34" charset="-128"/>
              </a:rPr>
              <a:t>*</a:t>
            </a:r>
            <a:endParaRPr lang="en-US" altLang="en-US" sz="1400" dirty="0">
              <a:solidFill>
                <a:schemeClr val="tx1">
                  <a:lumMod val="65000"/>
                  <a:lumOff val="35000"/>
                </a:schemeClr>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175954" y="1321356"/>
            <a:ext cx="1139825" cy="2677656"/>
            <a:chOff x="3252154" y="1588056"/>
            <a:chExt cx="1139825" cy="2677656"/>
          </a:xfrm>
        </p:grpSpPr>
        <p:sp>
          <p:nvSpPr>
            <p:cNvPr id="52" name="Rectangle 51"/>
            <p:cNvSpPr/>
            <p:nvPr/>
          </p:nvSpPr>
          <p:spPr>
            <a:xfrm>
              <a:off x="3501390" y="3870960"/>
              <a:ext cx="86868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42" name="Text Box 51"/>
            <p:cNvSpPr txBox="1">
              <a:spLocks noChangeArrowheads="1"/>
            </p:cNvSpPr>
            <p:nvPr/>
          </p:nvSpPr>
          <p:spPr bwMode="auto">
            <a:xfrm>
              <a:off x="3252154" y="1588056"/>
              <a:ext cx="11398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algn="r" eaLnBrk="1" hangingPunct="1">
                <a:lnSpc>
                  <a:spcPct val="175000"/>
                </a:lnSpc>
              </a:pPr>
              <a:endParaRPr lang="en-US" altLang="en-US" sz="1600" b="1" dirty="0">
                <a:ea typeface="Arial Unicode MS" panose="020B0604020202020204" pitchFamily="34" charset="-128"/>
              </a:endParaRPr>
            </a:p>
            <a:p>
              <a:pPr algn="r" eaLnBrk="1" hangingPunct="1">
                <a:lnSpc>
                  <a:spcPct val="175000"/>
                </a:lnSpc>
              </a:pPr>
              <a:r>
                <a:rPr lang="en-US" altLang="en-US" sz="1600" b="1" dirty="0" smtClean="0">
                  <a:ea typeface="Arial Unicode MS" panose="020B0604020202020204" pitchFamily="34" charset="-128"/>
                </a:rPr>
                <a:t>$</a:t>
              </a:r>
              <a:r>
                <a:rPr lang="en-US" altLang="en-US" sz="1600" b="1" dirty="0">
                  <a:ea typeface="Arial Unicode MS" panose="020B0604020202020204" pitchFamily="34" charset="-128"/>
                </a:rPr>
                <a:t>353</a:t>
              </a:r>
            </a:p>
            <a:p>
              <a:pPr algn="r" eaLnBrk="1" hangingPunct="1">
                <a:lnSpc>
                  <a:spcPct val="175000"/>
                </a:lnSpc>
              </a:pPr>
              <a:r>
                <a:rPr lang="en-US" altLang="en-US" sz="1600" b="1" dirty="0" smtClean="0">
                  <a:ea typeface="Arial Unicode MS" panose="020B0604020202020204" pitchFamily="34" charset="-128"/>
                </a:rPr>
                <a:t>$</a:t>
              </a:r>
              <a:r>
                <a:rPr lang="en-US" altLang="en-US" sz="1600" b="1" dirty="0">
                  <a:ea typeface="Arial Unicode MS" panose="020B0604020202020204" pitchFamily="34" charset="-128"/>
                </a:rPr>
                <a:t>551</a:t>
              </a:r>
            </a:p>
            <a:p>
              <a:pPr algn="r" eaLnBrk="1" hangingPunct="1">
                <a:lnSpc>
                  <a:spcPct val="175000"/>
                </a:lnSpc>
              </a:pPr>
              <a:r>
                <a:rPr lang="en-US" altLang="en-US" sz="1600" b="1" dirty="0" smtClean="0">
                  <a:ea typeface="Arial Unicode MS" panose="020B0604020202020204" pitchFamily="34" charset="-128"/>
                </a:rPr>
                <a:t>$</a:t>
              </a:r>
              <a:r>
                <a:rPr lang="en-US" altLang="en-US" sz="1600" b="1" dirty="0">
                  <a:ea typeface="Arial Unicode MS" panose="020B0604020202020204" pitchFamily="34" charset="-128"/>
                </a:rPr>
                <a:t>303</a:t>
              </a:r>
            </a:p>
            <a:p>
              <a:pPr algn="r" eaLnBrk="1" hangingPunct="1">
                <a:lnSpc>
                  <a:spcPct val="175000"/>
                </a:lnSpc>
              </a:pPr>
              <a:r>
                <a:rPr lang="en-US" altLang="en-US" sz="1600" b="1" dirty="0" smtClean="0">
                  <a:ea typeface="Arial Unicode MS" panose="020B0604020202020204" pitchFamily="34" charset="-128"/>
                </a:rPr>
                <a:t>$1,293</a:t>
              </a:r>
            </a:p>
            <a:p>
              <a:pPr algn="r" eaLnBrk="1" hangingPunct="1">
                <a:lnSpc>
                  <a:spcPct val="175000"/>
                </a:lnSpc>
              </a:pPr>
              <a:r>
                <a:rPr lang="en-US" altLang="en-US" sz="1600" b="1" dirty="0">
                  <a:solidFill>
                    <a:schemeClr val="bg1"/>
                  </a:solidFill>
                  <a:ea typeface="Arial Unicode MS" panose="020B0604020202020204" pitchFamily="34" charset="-128"/>
                </a:rPr>
                <a:t>$</a:t>
              </a:r>
              <a:r>
                <a:rPr lang="en-US" altLang="en-US" sz="1600" b="1" dirty="0" smtClean="0">
                  <a:solidFill>
                    <a:schemeClr val="bg1"/>
                  </a:solidFill>
                  <a:ea typeface="Arial Unicode MS" panose="020B0604020202020204" pitchFamily="34" charset="-128"/>
                </a:rPr>
                <a:t>2,720</a:t>
              </a:r>
              <a:endParaRPr lang="en-US" altLang="en-US" sz="1600" b="1" dirty="0">
                <a:solidFill>
                  <a:schemeClr val="bg1"/>
                </a:solidFill>
                <a:ea typeface="Arial Unicode MS" panose="020B0604020202020204" pitchFamily="34" charset="-128"/>
              </a:endParaRPr>
            </a:p>
          </p:txBody>
        </p:sp>
      </p:grpSp>
      <p:grpSp>
        <p:nvGrpSpPr>
          <p:cNvPr id="33" name="Group 32"/>
          <p:cNvGrpSpPr/>
          <p:nvPr/>
        </p:nvGrpSpPr>
        <p:grpSpPr>
          <a:xfrm>
            <a:off x="4603116" y="1307068"/>
            <a:ext cx="1177925" cy="2677656"/>
            <a:chOff x="4679316" y="1573768"/>
            <a:chExt cx="1177925" cy="2677656"/>
          </a:xfrm>
        </p:grpSpPr>
        <p:sp>
          <p:nvSpPr>
            <p:cNvPr id="53" name="Rectangle 52"/>
            <p:cNvSpPr/>
            <p:nvPr/>
          </p:nvSpPr>
          <p:spPr>
            <a:xfrm>
              <a:off x="4961890" y="3880485"/>
              <a:ext cx="86868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43" name="Text Box 52"/>
            <p:cNvSpPr txBox="1">
              <a:spLocks noChangeArrowheads="1"/>
            </p:cNvSpPr>
            <p:nvPr/>
          </p:nvSpPr>
          <p:spPr bwMode="auto">
            <a:xfrm>
              <a:off x="4679316" y="1573768"/>
              <a:ext cx="11779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algn="r" eaLnBrk="1" hangingPunct="1">
                <a:lnSpc>
                  <a:spcPct val="175000"/>
                </a:lnSpc>
              </a:pPr>
              <a:endParaRPr lang="en-US" altLang="en-US" sz="1600" b="1" dirty="0">
                <a:ea typeface="Arial Unicode MS" panose="020B0604020202020204" pitchFamily="34" charset="-128"/>
              </a:endParaRPr>
            </a:p>
            <a:p>
              <a:pPr algn="r" eaLnBrk="1" hangingPunct="1">
                <a:lnSpc>
                  <a:spcPct val="175000"/>
                </a:lnSpc>
              </a:pPr>
              <a:endParaRPr lang="en-US" altLang="en-US" sz="1600" b="1" dirty="0">
                <a:ea typeface="Arial Unicode MS" panose="020B0604020202020204" pitchFamily="34" charset="-128"/>
              </a:endParaRPr>
            </a:p>
            <a:p>
              <a:pPr algn="r" eaLnBrk="1" hangingPunct="1">
                <a:lnSpc>
                  <a:spcPct val="175000"/>
                </a:lnSpc>
              </a:pPr>
              <a:r>
                <a:rPr lang="en-US" altLang="en-US" sz="1600" b="1" dirty="0" smtClean="0">
                  <a:ea typeface="Arial Unicode MS" panose="020B0604020202020204" pitchFamily="34" charset="-128"/>
                </a:rPr>
                <a:t>$</a:t>
              </a:r>
              <a:r>
                <a:rPr lang="en-US" altLang="en-US" sz="1600" b="1" dirty="0">
                  <a:ea typeface="Arial Unicode MS" panose="020B0604020202020204" pitchFamily="34" charset="-128"/>
                </a:rPr>
                <a:t>551</a:t>
              </a:r>
            </a:p>
            <a:p>
              <a:pPr algn="r" eaLnBrk="1" hangingPunct="1">
                <a:lnSpc>
                  <a:spcPct val="175000"/>
                </a:lnSpc>
              </a:pPr>
              <a:r>
                <a:rPr lang="en-US" altLang="en-US" sz="1600" b="1" dirty="0" smtClean="0">
                  <a:ea typeface="Arial Unicode MS" panose="020B0604020202020204" pitchFamily="34" charset="-128"/>
                </a:rPr>
                <a:t>$</a:t>
              </a:r>
              <a:r>
                <a:rPr lang="en-US" altLang="en-US" sz="1600" b="1" dirty="0">
                  <a:ea typeface="Arial Unicode MS" panose="020B0604020202020204" pitchFamily="34" charset="-128"/>
                </a:rPr>
                <a:t>303</a:t>
              </a:r>
            </a:p>
            <a:p>
              <a:pPr algn="r" eaLnBrk="1" hangingPunct="1">
                <a:lnSpc>
                  <a:spcPct val="175000"/>
                </a:lnSpc>
              </a:pPr>
              <a:r>
                <a:rPr lang="en-US" altLang="en-US" sz="1600" b="1" dirty="0" smtClean="0">
                  <a:ea typeface="Arial Unicode MS" panose="020B0604020202020204" pitchFamily="34" charset="-128"/>
                </a:rPr>
                <a:t>$1,293</a:t>
              </a:r>
            </a:p>
            <a:p>
              <a:pPr algn="r" eaLnBrk="1" hangingPunct="1">
                <a:lnSpc>
                  <a:spcPct val="175000"/>
                </a:lnSpc>
              </a:pPr>
              <a:r>
                <a:rPr lang="en-US" altLang="en-US" sz="1600" b="1" dirty="0">
                  <a:solidFill>
                    <a:schemeClr val="bg1"/>
                  </a:solidFill>
                  <a:ea typeface="Arial Unicode MS" panose="020B0604020202020204" pitchFamily="34" charset="-128"/>
                </a:rPr>
                <a:t>$</a:t>
              </a:r>
              <a:r>
                <a:rPr lang="en-US" altLang="en-US" sz="1600" b="1" dirty="0" smtClean="0">
                  <a:solidFill>
                    <a:schemeClr val="bg1"/>
                  </a:solidFill>
                  <a:ea typeface="Arial Unicode MS" panose="020B0604020202020204" pitchFamily="34" charset="-128"/>
                </a:rPr>
                <a:t>2,720</a:t>
              </a:r>
              <a:endParaRPr lang="en-US" altLang="en-US" sz="1600" b="1" dirty="0">
                <a:solidFill>
                  <a:schemeClr val="bg1"/>
                </a:solidFill>
                <a:ea typeface="Arial Unicode MS" panose="020B0604020202020204" pitchFamily="34" charset="-128"/>
              </a:endParaRPr>
            </a:p>
          </p:txBody>
        </p:sp>
      </p:grpSp>
      <p:grpSp>
        <p:nvGrpSpPr>
          <p:cNvPr id="34" name="Group 33"/>
          <p:cNvGrpSpPr/>
          <p:nvPr/>
        </p:nvGrpSpPr>
        <p:grpSpPr>
          <a:xfrm>
            <a:off x="5990591" y="1310640"/>
            <a:ext cx="1190625" cy="2677656"/>
            <a:chOff x="6066791" y="1577340"/>
            <a:chExt cx="1190625" cy="2677656"/>
          </a:xfrm>
        </p:grpSpPr>
        <p:sp>
          <p:nvSpPr>
            <p:cNvPr id="54" name="Rectangle 53"/>
            <p:cNvSpPr/>
            <p:nvPr/>
          </p:nvSpPr>
          <p:spPr>
            <a:xfrm>
              <a:off x="6374765" y="3880485"/>
              <a:ext cx="86868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44" name="Text Box 53"/>
            <p:cNvSpPr txBox="1">
              <a:spLocks noChangeArrowheads="1"/>
            </p:cNvSpPr>
            <p:nvPr/>
          </p:nvSpPr>
          <p:spPr bwMode="auto">
            <a:xfrm>
              <a:off x="6066791" y="1577340"/>
              <a:ext cx="1190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algn="r" eaLnBrk="1" hangingPunct="1">
                <a:lnSpc>
                  <a:spcPct val="175000"/>
                </a:lnSpc>
              </a:pPr>
              <a:endParaRPr lang="en-US" altLang="en-US" sz="1600" b="1" dirty="0">
                <a:ea typeface="Arial Unicode MS" panose="020B0604020202020204" pitchFamily="34" charset="-128"/>
              </a:endParaRPr>
            </a:p>
            <a:p>
              <a:pPr algn="r" eaLnBrk="1" hangingPunct="1">
                <a:lnSpc>
                  <a:spcPct val="175000"/>
                </a:lnSpc>
              </a:pPr>
              <a:endParaRPr lang="en-US" altLang="en-US" sz="1600" b="1" dirty="0">
                <a:ea typeface="Arial Unicode MS" panose="020B0604020202020204" pitchFamily="34" charset="-128"/>
              </a:endParaRPr>
            </a:p>
            <a:p>
              <a:pPr algn="r" eaLnBrk="1" hangingPunct="1">
                <a:lnSpc>
                  <a:spcPct val="175000"/>
                </a:lnSpc>
              </a:pPr>
              <a:endParaRPr lang="en-US" altLang="en-US" sz="1600" b="1" dirty="0" smtClean="0">
                <a:ea typeface="Arial Unicode MS" panose="020B0604020202020204" pitchFamily="34" charset="-128"/>
              </a:endParaRPr>
            </a:p>
            <a:p>
              <a:pPr algn="r" eaLnBrk="1" hangingPunct="1">
                <a:lnSpc>
                  <a:spcPct val="175000"/>
                </a:lnSpc>
              </a:pPr>
              <a:r>
                <a:rPr lang="en-US" altLang="en-US" sz="1600" b="1" dirty="0" smtClean="0">
                  <a:ea typeface="Arial Unicode MS" panose="020B0604020202020204" pitchFamily="34" charset="-128"/>
                </a:rPr>
                <a:t>$</a:t>
              </a:r>
              <a:r>
                <a:rPr lang="en-US" altLang="en-US" sz="1600" b="1" dirty="0">
                  <a:ea typeface="Arial Unicode MS" panose="020B0604020202020204" pitchFamily="34" charset="-128"/>
                </a:rPr>
                <a:t>303</a:t>
              </a:r>
            </a:p>
            <a:p>
              <a:pPr algn="r" eaLnBrk="1" hangingPunct="1">
                <a:lnSpc>
                  <a:spcPct val="175000"/>
                </a:lnSpc>
              </a:pPr>
              <a:r>
                <a:rPr lang="en-US" altLang="en-US" sz="1600" b="1" dirty="0" smtClean="0">
                  <a:ea typeface="Arial Unicode MS" panose="020B0604020202020204" pitchFamily="34" charset="-128"/>
                </a:rPr>
                <a:t>$1,293</a:t>
              </a:r>
            </a:p>
            <a:p>
              <a:pPr algn="r" eaLnBrk="1" hangingPunct="1">
                <a:lnSpc>
                  <a:spcPct val="175000"/>
                </a:lnSpc>
              </a:pPr>
              <a:r>
                <a:rPr lang="en-US" altLang="en-US" sz="1600" b="1" dirty="0">
                  <a:solidFill>
                    <a:schemeClr val="bg1"/>
                  </a:solidFill>
                  <a:ea typeface="Arial Unicode MS" panose="020B0604020202020204" pitchFamily="34" charset="-128"/>
                </a:rPr>
                <a:t>$</a:t>
              </a:r>
              <a:r>
                <a:rPr lang="en-US" altLang="en-US" sz="1600" b="1" dirty="0" smtClean="0">
                  <a:solidFill>
                    <a:schemeClr val="bg1"/>
                  </a:solidFill>
                  <a:ea typeface="Arial Unicode MS" panose="020B0604020202020204" pitchFamily="34" charset="-128"/>
                </a:rPr>
                <a:t>2,720</a:t>
              </a:r>
              <a:endParaRPr lang="en-US" altLang="en-US" sz="1600" b="1" dirty="0">
                <a:solidFill>
                  <a:schemeClr val="bg1"/>
                </a:solidFill>
                <a:ea typeface="Arial Unicode MS" panose="020B0604020202020204" pitchFamily="34" charset="-128"/>
              </a:endParaRPr>
            </a:p>
          </p:txBody>
        </p:sp>
      </p:grpSp>
      <p:grpSp>
        <p:nvGrpSpPr>
          <p:cNvPr id="35" name="Group 34"/>
          <p:cNvGrpSpPr/>
          <p:nvPr/>
        </p:nvGrpSpPr>
        <p:grpSpPr>
          <a:xfrm>
            <a:off x="7414579" y="1310640"/>
            <a:ext cx="1189037" cy="2677656"/>
            <a:chOff x="7490779" y="1577340"/>
            <a:chExt cx="1189037" cy="2677656"/>
          </a:xfrm>
        </p:grpSpPr>
        <p:sp>
          <p:nvSpPr>
            <p:cNvPr id="55" name="Rectangle 54"/>
            <p:cNvSpPr/>
            <p:nvPr/>
          </p:nvSpPr>
          <p:spPr>
            <a:xfrm>
              <a:off x="7768590" y="3880485"/>
              <a:ext cx="86868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45" name="Text Box 54"/>
            <p:cNvSpPr txBox="1">
              <a:spLocks noChangeArrowheads="1"/>
            </p:cNvSpPr>
            <p:nvPr/>
          </p:nvSpPr>
          <p:spPr bwMode="auto">
            <a:xfrm>
              <a:off x="7490779" y="1577340"/>
              <a:ext cx="11890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4725" algn="r"/>
                  <a:tab pos="10287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algn="r" eaLnBrk="1" hangingPunct="1">
                <a:lnSpc>
                  <a:spcPct val="175000"/>
                </a:lnSpc>
              </a:pPr>
              <a:endParaRPr lang="en-US" altLang="en-US" sz="1600" b="1" dirty="0">
                <a:ea typeface="Arial Unicode MS" panose="020B0604020202020204" pitchFamily="34" charset="-128"/>
              </a:endParaRPr>
            </a:p>
            <a:p>
              <a:pPr algn="r" eaLnBrk="1" hangingPunct="1">
                <a:lnSpc>
                  <a:spcPct val="175000"/>
                </a:lnSpc>
              </a:pPr>
              <a:endParaRPr lang="en-US" altLang="en-US" sz="1600" b="1" dirty="0">
                <a:ea typeface="Arial Unicode MS" panose="020B0604020202020204" pitchFamily="34" charset="-128"/>
              </a:endParaRPr>
            </a:p>
            <a:p>
              <a:pPr algn="r" eaLnBrk="1" hangingPunct="1">
                <a:lnSpc>
                  <a:spcPct val="175000"/>
                </a:lnSpc>
              </a:pPr>
              <a:endParaRPr lang="en-US" altLang="en-US" sz="1600" b="1" dirty="0" smtClean="0">
                <a:ea typeface="Arial Unicode MS" panose="020B0604020202020204" pitchFamily="34" charset="-128"/>
              </a:endParaRPr>
            </a:p>
            <a:p>
              <a:pPr algn="r" eaLnBrk="1" hangingPunct="1">
                <a:lnSpc>
                  <a:spcPct val="175000"/>
                </a:lnSpc>
              </a:pPr>
              <a:endParaRPr lang="en-US" altLang="en-US" sz="1600" b="1" dirty="0">
                <a:ea typeface="Arial Unicode MS" panose="020B0604020202020204" pitchFamily="34" charset="-128"/>
              </a:endParaRPr>
            </a:p>
            <a:p>
              <a:pPr algn="r" eaLnBrk="1" hangingPunct="1">
                <a:lnSpc>
                  <a:spcPct val="175000"/>
                </a:lnSpc>
              </a:pPr>
              <a:r>
                <a:rPr lang="en-US" altLang="en-US" sz="1600" b="1" dirty="0" smtClean="0">
                  <a:ea typeface="Arial Unicode MS" panose="020B0604020202020204" pitchFamily="34" charset="-128"/>
                </a:rPr>
                <a:t>	$1,293</a:t>
              </a:r>
            </a:p>
            <a:p>
              <a:pPr algn="r" eaLnBrk="1" hangingPunct="1">
                <a:lnSpc>
                  <a:spcPct val="175000"/>
                </a:lnSpc>
              </a:pPr>
              <a:r>
                <a:rPr lang="en-US" altLang="en-US" sz="1600" b="1" dirty="0">
                  <a:solidFill>
                    <a:schemeClr val="bg1"/>
                  </a:solidFill>
                  <a:ea typeface="Arial Unicode MS" panose="020B0604020202020204" pitchFamily="34" charset="-128"/>
                </a:rPr>
                <a:t>$</a:t>
              </a:r>
              <a:r>
                <a:rPr lang="en-US" altLang="en-US" sz="1600" b="1" dirty="0" smtClean="0">
                  <a:solidFill>
                    <a:schemeClr val="bg1"/>
                  </a:solidFill>
                  <a:ea typeface="Arial Unicode MS" panose="020B0604020202020204" pitchFamily="34" charset="-128"/>
                </a:rPr>
                <a:t>2,720</a:t>
              </a:r>
              <a:endParaRPr lang="en-US" altLang="en-US" sz="1600" b="1" dirty="0">
                <a:solidFill>
                  <a:schemeClr val="bg1"/>
                </a:solidFill>
                <a:ea typeface="Arial Unicode MS" panose="020B0604020202020204" pitchFamily="34" charset="-128"/>
              </a:endParaRPr>
            </a:p>
          </p:txBody>
        </p:sp>
      </p:grpSp>
      <p:grpSp>
        <p:nvGrpSpPr>
          <p:cNvPr id="31" name="Group 30"/>
          <p:cNvGrpSpPr/>
          <p:nvPr/>
        </p:nvGrpSpPr>
        <p:grpSpPr>
          <a:xfrm>
            <a:off x="0" y="1311831"/>
            <a:ext cx="2917190" cy="2677656"/>
            <a:chOff x="76200" y="1578531"/>
            <a:chExt cx="2917190" cy="2677656"/>
          </a:xfrm>
        </p:grpSpPr>
        <p:sp>
          <p:nvSpPr>
            <p:cNvPr id="2" name="Rectangle 1"/>
            <p:cNvSpPr/>
            <p:nvPr/>
          </p:nvSpPr>
          <p:spPr>
            <a:xfrm>
              <a:off x="654050" y="3863340"/>
              <a:ext cx="2339340" cy="274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46" name="Text Box 72"/>
            <p:cNvSpPr txBox="1">
              <a:spLocks noChangeArrowheads="1"/>
            </p:cNvSpPr>
            <p:nvPr/>
          </p:nvSpPr>
          <p:spPr bwMode="auto">
            <a:xfrm>
              <a:off x="76200" y="1578531"/>
              <a:ext cx="291401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1pPr>
              <a:lvl2pPr marL="742950" indent="-28575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2pPr>
              <a:lvl3pPr marL="11430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3pPr>
              <a:lvl4pPr marL="16002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4pPr>
              <a:lvl5pPr marL="2057400" indent="-228600" eaLnBrk="0" hangingPunct="0">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14400" algn="r"/>
                  <a:tab pos="3205163" algn="r"/>
                  <a:tab pos="3432175" algn="l"/>
                  <a:tab pos="4916488" algn="r"/>
                  <a:tab pos="5141913" algn="l"/>
                  <a:tab pos="6626225" algn="r"/>
                  <a:tab pos="6862763" algn="l"/>
                  <a:tab pos="8112125" algn="r"/>
                </a:tabLst>
                <a:defRPr sz="2400">
                  <a:solidFill>
                    <a:schemeClr val="tx1"/>
                  </a:solidFill>
                  <a:latin typeface="Trebuchet MS" pitchFamily="34" charset="0"/>
                  <a:ea typeface="MS PGothic" pitchFamily="34" charset="-128"/>
                </a:defRPr>
              </a:lvl9pPr>
            </a:lstStyle>
            <a:p>
              <a:pPr algn="r" eaLnBrk="1" hangingPunct="1">
                <a:lnSpc>
                  <a:spcPct val="175000"/>
                </a:lnSpc>
              </a:pPr>
              <a:r>
                <a:rPr lang="en-US" altLang="en-US" sz="1600" b="1" dirty="0" smtClean="0">
                  <a:ea typeface="Arial Unicode MS" panose="020B0604020202020204" pitchFamily="34" charset="-128"/>
                </a:rPr>
                <a:t>Retail Card 1:      $220</a:t>
              </a:r>
              <a:endParaRPr lang="en-US" altLang="en-US" sz="1600" b="1" dirty="0">
                <a:ea typeface="Arial Unicode MS" panose="020B0604020202020204" pitchFamily="34" charset="-128"/>
              </a:endParaRPr>
            </a:p>
            <a:p>
              <a:pPr algn="r" eaLnBrk="1" hangingPunct="1">
                <a:lnSpc>
                  <a:spcPct val="175000"/>
                </a:lnSpc>
              </a:pPr>
              <a:r>
                <a:rPr lang="en-US" altLang="en-US" sz="1600" b="1" dirty="0">
                  <a:ea typeface="Arial Unicode MS" panose="020B0604020202020204" pitchFamily="34" charset="-128"/>
                </a:rPr>
                <a:t> </a:t>
              </a:r>
              <a:r>
                <a:rPr lang="en-US" altLang="en-US" sz="1600" b="1" dirty="0" smtClean="0">
                  <a:ea typeface="Arial Unicode MS" panose="020B0604020202020204" pitchFamily="34" charset="-128"/>
                </a:rPr>
                <a:t>Credit Card 2:      $353</a:t>
              </a:r>
              <a:endParaRPr lang="en-US" altLang="en-US" sz="1600" b="1" dirty="0">
                <a:ea typeface="Arial Unicode MS" panose="020B0604020202020204" pitchFamily="34" charset="-128"/>
              </a:endParaRPr>
            </a:p>
            <a:p>
              <a:pPr algn="r" eaLnBrk="1" hangingPunct="1">
                <a:lnSpc>
                  <a:spcPct val="175000"/>
                </a:lnSpc>
              </a:pPr>
              <a:r>
                <a:rPr lang="en-US" altLang="en-US" sz="1600" b="1" dirty="0" smtClean="0">
                  <a:ea typeface="Arial Unicode MS" panose="020B0604020202020204" pitchFamily="34" charset="-128"/>
                </a:rPr>
                <a:t>Car Loan:             $551</a:t>
              </a:r>
              <a:endParaRPr lang="en-US" altLang="en-US" sz="1600" b="1" dirty="0">
                <a:ea typeface="Arial Unicode MS" panose="020B0604020202020204" pitchFamily="34" charset="-128"/>
              </a:endParaRPr>
            </a:p>
            <a:p>
              <a:pPr algn="r" eaLnBrk="1" hangingPunct="1">
                <a:lnSpc>
                  <a:spcPct val="175000"/>
                </a:lnSpc>
              </a:pPr>
              <a:r>
                <a:rPr lang="en-US" altLang="en-US" sz="1600" b="1" dirty="0">
                  <a:ea typeface="Arial Unicode MS" panose="020B0604020202020204" pitchFamily="34" charset="-128"/>
                </a:rPr>
                <a:t>Credit Card </a:t>
              </a:r>
              <a:r>
                <a:rPr lang="en-US" altLang="en-US" sz="1600" b="1" dirty="0" smtClean="0">
                  <a:ea typeface="Arial Unicode MS" panose="020B0604020202020204" pitchFamily="34" charset="-128"/>
                </a:rPr>
                <a:t>1:      $</a:t>
              </a:r>
              <a:r>
                <a:rPr lang="en-US" altLang="en-US" sz="1600" b="1" dirty="0">
                  <a:ea typeface="Arial Unicode MS" panose="020B0604020202020204" pitchFamily="34" charset="-128"/>
                </a:rPr>
                <a:t>303</a:t>
              </a:r>
            </a:p>
            <a:p>
              <a:pPr algn="r" eaLnBrk="1" hangingPunct="1">
                <a:lnSpc>
                  <a:spcPct val="175000"/>
                </a:lnSpc>
              </a:pPr>
              <a:r>
                <a:rPr lang="en-US" altLang="en-US" sz="1600" b="1" dirty="0" smtClean="0">
                  <a:ea typeface="Arial Unicode MS" panose="020B0604020202020204" pitchFamily="34" charset="-128"/>
                </a:rPr>
                <a:t>Mortgage:         $1,293</a:t>
              </a:r>
              <a:endParaRPr lang="en-US" altLang="en-US" sz="1600" b="1" dirty="0" smtClean="0">
                <a:solidFill>
                  <a:schemeClr val="bg1"/>
                </a:solidFill>
                <a:ea typeface="Arial Unicode MS" panose="020B0604020202020204" pitchFamily="34" charset="-128"/>
              </a:endParaRPr>
            </a:p>
            <a:p>
              <a:pPr algn="r" eaLnBrk="1" hangingPunct="1">
                <a:lnSpc>
                  <a:spcPct val="175000"/>
                </a:lnSpc>
              </a:pPr>
              <a:r>
                <a:rPr lang="en-US" altLang="en-US" sz="1600" b="1" dirty="0" smtClean="0">
                  <a:solidFill>
                    <a:schemeClr val="bg1"/>
                  </a:solidFill>
                  <a:ea typeface="Arial Unicode MS" panose="020B0604020202020204" pitchFamily="34" charset="-128"/>
                </a:rPr>
                <a:t>Total:                $2,720</a:t>
              </a:r>
              <a:endParaRPr lang="en-US" altLang="en-US" sz="1600" b="1" dirty="0">
                <a:solidFill>
                  <a:schemeClr val="bg1"/>
                </a:solidFill>
                <a:ea typeface="Arial Unicode MS" panose="020B0604020202020204" pitchFamily="34" charset="-128"/>
              </a:endParaRPr>
            </a:p>
          </p:txBody>
        </p:sp>
      </p:grpSp>
      <p:sp>
        <p:nvSpPr>
          <p:cNvPr id="47108" name="Rectangle 2"/>
          <p:cNvSpPr>
            <a:spLocks noGrp="1" noChangeArrowheads="1"/>
          </p:cNvSpPr>
          <p:nvPr>
            <p:ph type="title"/>
          </p:nvPr>
        </p:nvSpPr>
        <p:spPr/>
        <p:txBody>
          <a:bodyPr/>
          <a:lstStyle/>
          <a:p>
            <a:pPr eaLnBrk="1" hangingPunct="1"/>
            <a:r>
              <a:rPr lang="en-US" altLang="en-US" dirty="0" smtClean="0"/>
              <a:t>The Debt Stacking Concept*</a:t>
            </a:r>
          </a:p>
        </p:txBody>
      </p:sp>
      <p:sp>
        <p:nvSpPr>
          <p:cNvPr id="249859" name="Text Box 3"/>
          <p:cNvSpPr txBox="1">
            <a:spLocks noChangeArrowheads="1"/>
          </p:cNvSpPr>
          <p:nvPr/>
        </p:nvSpPr>
        <p:spPr bwMode="auto">
          <a:xfrm>
            <a:off x="380999" y="4268882"/>
            <a:ext cx="877252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000" b="1" dirty="0">
                <a:solidFill>
                  <a:schemeClr val="tx1">
                    <a:lumMod val="65000"/>
                    <a:lumOff val="35000"/>
                  </a:schemeClr>
                </a:solidFill>
                <a:ea typeface="Arial Unicode MS" panose="020B0604020202020204" pitchFamily="34" charset="-128"/>
              </a:rPr>
              <a:t>*</a:t>
            </a:r>
            <a:r>
              <a:rPr lang="en-US" altLang="en-US" sz="1000" dirty="0">
                <a:solidFill>
                  <a:schemeClr val="tx1">
                    <a:lumMod val="65000"/>
                    <a:lumOff val="35000"/>
                  </a:schemeClr>
                </a:solidFill>
                <a:ea typeface="Arial Unicode MS" panose="020B0604020202020204" pitchFamily="34" charset="-128"/>
              </a:rPr>
              <a:t>The above example is for illustrative purposes only. The Debt Stacking concept assumes that: (1) you make consistent payments on all of your </a:t>
            </a:r>
            <a:r>
              <a:rPr lang="en-US" altLang="en-US" sz="1000" dirty="0" smtClean="0">
                <a:solidFill>
                  <a:schemeClr val="tx1">
                    <a:lumMod val="65000"/>
                    <a:lumOff val="35000"/>
                  </a:schemeClr>
                </a:solidFill>
                <a:ea typeface="Arial Unicode MS" panose="020B0604020202020204" pitchFamily="34" charset="-128"/>
              </a:rPr>
              <a:t>debts; </a:t>
            </a:r>
            <a:r>
              <a:rPr lang="en-US" altLang="en-US" sz="1000" dirty="0">
                <a:solidFill>
                  <a:schemeClr val="tx1">
                    <a:lumMod val="65000"/>
                    <a:lumOff val="35000"/>
                  </a:schemeClr>
                </a:solidFill>
                <a:ea typeface="Arial Unicode MS" panose="020B0604020202020204" pitchFamily="34" charset="-128"/>
              </a:rPr>
              <a:t>(2) when you pay off the first debt in your plan, you add the payment you were making toward that debt to your existing payment on the next debt in your plan (therefore you make the same total monthly payment each month toward your debts</a:t>
            </a:r>
            <a:r>
              <a:rPr lang="en-US" altLang="en-US" sz="1000" dirty="0" smtClean="0">
                <a:solidFill>
                  <a:schemeClr val="tx1">
                    <a:lumMod val="65000"/>
                    <a:lumOff val="35000"/>
                  </a:schemeClr>
                </a:solidFill>
                <a:ea typeface="Arial Unicode MS" panose="020B0604020202020204" pitchFamily="34" charset="-128"/>
              </a:rPr>
              <a:t>); </a:t>
            </a:r>
            <a:r>
              <a:rPr lang="en-US" altLang="en-US" sz="1000" dirty="0">
                <a:solidFill>
                  <a:schemeClr val="tx1">
                    <a:lumMod val="65000"/>
                    <a:lumOff val="35000"/>
                  </a:schemeClr>
                </a:solidFill>
                <a:ea typeface="Arial Unicode MS" panose="020B0604020202020204" pitchFamily="34" charset="-128"/>
              </a:rPr>
              <a:t>(3) you continue this process until you have </a:t>
            </a:r>
            <a:r>
              <a:rPr lang="en-US" altLang="en-US" sz="1000" dirty="0" smtClean="0">
                <a:solidFill>
                  <a:schemeClr val="tx1">
                    <a:lumMod val="65000"/>
                    <a:lumOff val="35000"/>
                  </a:schemeClr>
                </a:solidFill>
                <a:ea typeface="Arial Unicode MS" panose="020B0604020202020204" pitchFamily="34" charset="-128"/>
              </a:rPr>
              <a:t>paid off </a:t>
            </a:r>
            <a:r>
              <a:rPr lang="en-US" altLang="en-US" sz="1000" dirty="0">
                <a:solidFill>
                  <a:schemeClr val="tx1">
                    <a:lumMod val="65000"/>
                    <a:lumOff val="35000"/>
                  </a:schemeClr>
                </a:solidFill>
                <a:ea typeface="Arial Unicode MS" panose="020B0604020202020204" pitchFamily="34" charset="-128"/>
              </a:rPr>
              <a:t>all of the debts in your plan. In the example above, when </a:t>
            </a:r>
            <a:r>
              <a:rPr lang="en-US" altLang="en-US" sz="1000" dirty="0" smtClean="0">
                <a:solidFill>
                  <a:schemeClr val="tx1">
                    <a:lumMod val="65000"/>
                    <a:lumOff val="35000"/>
                  </a:schemeClr>
                </a:solidFill>
                <a:ea typeface="Arial Unicode MS" panose="020B0604020202020204" pitchFamily="34" charset="-128"/>
              </a:rPr>
              <a:t>Retail Card </a:t>
            </a:r>
            <a:r>
              <a:rPr lang="en-US" altLang="en-US" sz="1000" dirty="0">
                <a:solidFill>
                  <a:schemeClr val="tx1">
                    <a:lumMod val="65000"/>
                    <a:lumOff val="35000"/>
                  </a:schemeClr>
                </a:solidFill>
                <a:ea typeface="Arial Unicode MS" panose="020B0604020202020204" pitchFamily="34" charset="-128"/>
              </a:rPr>
              <a:t>1 is paid off, the $</a:t>
            </a:r>
            <a:r>
              <a:rPr lang="en-US" altLang="en-US" sz="1000" dirty="0" smtClean="0">
                <a:solidFill>
                  <a:schemeClr val="tx1">
                    <a:lumMod val="65000"/>
                    <a:lumOff val="35000"/>
                  </a:schemeClr>
                </a:solidFill>
                <a:ea typeface="Arial Unicode MS" panose="020B0604020202020204" pitchFamily="34" charset="-128"/>
              </a:rPr>
              <a:t>220 payment applied to Retail Card 1 </a:t>
            </a:r>
            <a:r>
              <a:rPr lang="en-US" altLang="en-US" sz="1000" dirty="0">
                <a:solidFill>
                  <a:schemeClr val="tx1">
                    <a:lumMod val="65000"/>
                    <a:lumOff val="35000"/>
                  </a:schemeClr>
                </a:solidFill>
                <a:ea typeface="Arial Unicode MS" panose="020B0604020202020204" pitchFamily="34" charset="-128"/>
              </a:rPr>
              <a:t>is applied to </a:t>
            </a:r>
            <a:r>
              <a:rPr lang="en-US" altLang="en-US" sz="1000" dirty="0" smtClean="0">
                <a:solidFill>
                  <a:schemeClr val="tx1">
                    <a:lumMod val="65000"/>
                    <a:lumOff val="35000"/>
                  </a:schemeClr>
                </a:solidFill>
                <a:ea typeface="Arial Unicode MS" panose="020B0604020202020204" pitchFamily="34" charset="-128"/>
              </a:rPr>
              <a:t>Credit Card </a:t>
            </a:r>
            <a:r>
              <a:rPr lang="en-US" altLang="en-US" sz="1000" dirty="0">
                <a:solidFill>
                  <a:schemeClr val="tx1">
                    <a:lumMod val="65000"/>
                    <a:lumOff val="35000"/>
                  </a:schemeClr>
                </a:solidFill>
                <a:ea typeface="Arial Unicode MS" panose="020B0604020202020204" pitchFamily="34" charset="-128"/>
              </a:rPr>
              <a:t>2, accelerating its payment to $573. After </a:t>
            </a:r>
            <a:r>
              <a:rPr lang="en-US" altLang="en-US" sz="1000" dirty="0" smtClean="0">
                <a:solidFill>
                  <a:schemeClr val="tx1">
                    <a:lumMod val="65000"/>
                    <a:lumOff val="35000"/>
                  </a:schemeClr>
                </a:solidFill>
                <a:ea typeface="Arial Unicode MS" panose="020B0604020202020204" pitchFamily="34" charset="-128"/>
              </a:rPr>
              <a:t>Credit Card </a:t>
            </a:r>
            <a:r>
              <a:rPr lang="en-US" altLang="en-US" sz="1000" dirty="0">
                <a:solidFill>
                  <a:schemeClr val="tx1">
                    <a:lumMod val="65000"/>
                    <a:lumOff val="35000"/>
                  </a:schemeClr>
                </a:solidFill>
                <a:ea typeface="Arial Unicode MS" panose="020B0604020202020204" pitchFamily="34" charset="-128"/>
              </a:rPr>
              <a:t>2 is paid off, the $573 </a:t>
            </a:r>
            <a:r>
              <a:rPr lang="en-US" altLang="en-US" sz="1000" dirty="0" smtClean="0">
                <a:solidFill>
                  <a:schemeClr val="tx1">
                    <a:lumMod val="65000"/>
                    <a:lumOff val="35000"/>
                  </a:schemeClr>
                </a:solidFill>
                <a:ea typeface="Arial Unicode MS" panose="020B0604020202020204" pitchFamily="34" charset="-128"/>
              </a:rPr>
              <a:t>payment applied to Credit Card 2 is </a:t>
            </a:r>
            <a:r>
              <a:rPr lang="en-US" altLang="en-US" sz="1000" dirty="0">
                <a:solidFill>
                  <a:schemeClr val="tx1">
                    <a:lumMod val="65000"/>
                    <a:lumOff val="35000"/>
                  </a:schemeClr>
                </a:solidFill>
                <a:ea typeface="Arial Unicode MS" panose="020B0604020202020204" pitchFamily="34" charset="-128"/>
              </a:rPr>
              <a:t>applied to </a:t>
            </a:r>
            <a:r>
              <a:rPr lang="en-US" altLang="en-US" sz="1000" dirty="0" smtClean="0">
                <a:solidFill>
                  <a:schemeClr val="tx1">
                    <a:lumMod val="65000"/>
                    <a:lumOff val="35000"/>
                  </a:schemeClr>
                </a:solidFill>
                <a:ea typeface="Arial Unicode MS" panose="020B0604020202020204" pitchFamily="34" charset="-128"/>
              </a:rPr>
              <a:t>Car Loan </a:t>
            </a:r>
            <a:r>
              <a:rPr lang="en-US" altLang="en-US" sz="1000" dirty="0">
                <a:solidFill>
                  <a:schemeClr val="tx1">
                    <a:lumMod val="65000"/>
                    <a:lumOff val="35000"/>
                  </a:schemeClr>
                </a:solidFill>
                <a:ea typeface="Arial Unicode MS" panose="020B0604020202020204" pitchFamily="34" charset="-128"/>
              </a:rPr>
              <a:t>for a total payment of $1,124. The process is then continued until all debts are paid off. Note that the total payment per month remains constant.</a:t>
            </a:r>
          </a:p>
        </p:txBody>
      </p:sp>
      <p:sp>
        <p:nvSpPr>
          <p:cNvPr id="201775" name="Text Box 47"/>
          <p:cNvSpPr txBox="1">
            <a:spLocks noChangeArrowheads="1"/>
          </p:cNvSpPr>
          <p:nvPr/>
        </p:nvSpPr>
        <p:spPr bwMode="auto">
          <a:xfrm>
            <a:off x="5778500" y="1173487"/>
            <a:ext cx="2806701" cy="720197"/>
          </a:xfrm>
          <a:prstGeom prst="rect">
            <a:avLst/>
          </a:prstGeom>
          <a:solidFill>
            <a:srgbClr val="DA6A5E"/>
          </a:solidFill>
          <a:ln>
            <a:noFill/>
          </a:ln>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200" dirty="0">
                <a:solidFill>
                  <a:schemeClr val="bg1"/>
                </a:solidFill>
                <a:ea typeface="Arial Unicode MS" panose="020B0604020202020204" pitchFamily="34" charset="-128"/>
              </a:rPr>
              <a:t>As each debt is paid off, you apply the amount you were paying </a:t>
            </a:r>
            <a:r>
              <a:rPr lang="en-US" altLang="en-US" sz="1200" dirty="0" smtClean="0">
                <a:solidFill>
                  <a:schemeClr val="bg1"/>
                </a:solidFill>
                <a:ea typeface="Arial Unicode MS" panose="020B0604020202020204" pitchFamily="34" charset="-128"/>
              </a:rPr>
              <a:t>for </a:t>
            </a:r>
            <a:r>
              <a:rPr lang="en-US" altLang="en-US" sz="1200" dirty="0">
                <a:solidFill>
                  <a:schemeClr val="bg1"/>
                </a:solidFill>
                <a:ea typeface="Arial Unicode MS" panose="020B0604020202020204" pitchFamily="34" charset="-128"/>
              </a:rPr>
              <a:t>that debt to the payment that </a:t>
            </a:r>
            <a:r>
              <a:rPr lang="en-US" altLang="en-US" sz="1200" dirty="0" smtClean="0">
                <a:solidFill>
                  <a:schemeClr val="bg1"/>
                </a:solidFill>
                <a:ea typeface="Arial Unicode MS" panose="020B0604020202020204" pitchFamily="34" charset="-128"/>
              </a:rPr>
              <a:t>are making </a:t>
            </a:r>
            <a:r>
              <a:rPr lang="en-US" altLang="en-US" sz="1200" dirty="0">
                <a:solidFill>
                  <a:schemeClr val="bg1"/>
                </a:solidFill>
                <a:ea typeface="Arial Unicode MS" panose="020B0604020202020204" pitchFamily="34" charset="-128"/>
              </a:rPr>
              <a:t>on the next target account.</a:t>
            </a:r>
          </a:p>
        </p:txBody>
      </p:sp>
      <p:sp>
        <p:nvSpPr>
          <p:cNvPr id="56342" name="Line 115"/>
          <p:cNvSpPr>
            <a:spLocks noChangeShapeType="1"/>
          </p:cNvSpPr>
          <p:nvPr/>
        </p:nvSpPr>
        <p:spPr bwMode="auto">
          <a:xfrm>
            <a:off x="3202203" y="1905000"/>
            <a:ext cx="0" cy="1953816"/>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Arial Unicode MS" panose="020B0604020202020204" pitchFamily="34" charset="-128"/>
            </a:endParaRPr>
          </a:p>
        </p:txBody>
      </p:sp>
      <p:sp>
        <p:nvSpPr>
          <p:cNvPr id="56343" name="Line 116"/>
          <p:cNvSpPr>
            <a:spLocks noChangeShapeType="1"/>
          </p:cNvSpPr>
          <p:nvPr/>
        </p:nvSpPr>
        <p:spPr bwMode="auto">
          <a:xfrm>
            <a:off x="4624603" y="2324100"/>
            <a:ext cx="0" cy="1551385"/>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Arial Unicode MS" panose="020B0604020202020204" pitchFamily="34" charset="-128"/>
            </a:endParaRPr>
          </a:p>
        </p:txBody>
      </p:sp>
      <p:sp>
        <p:nvSpPr>
          <p:cNvPr id="56344" name="Line 117"/>
          <p:cNvSpPr>
            <a:spLocks noChangeShapeType="1"/>
          </p:cNvSpPr>
          <p:nvPr/>
        </p:nvSpPr>
        <p:spPr bwMode="auto">
          <a:xfrm>
            <a:off x="6054305" y="2743200"/>
            <a:ext cx="0" cy="1144192"/>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Arial Unicode MS" panose="020B0604020202020204" pitchFamily="34" charset="-128"/>
            </a:endParaRPr>
          </a:p>
        </p:txBody>
      </p:sp>
      <p:sp>
        <p:nvSpPr>
          <p:cNvPr id="56345" name="Line 118"/>
          <p:cNvSpPr>
            <a:spLocks noChangeShapeType="1"/>
          </p:cNvSpPr>
          <p:nvPr/>
        </p:nvSpPr>
        <p:spPr bwMode="auto">
          <a:xfrm>
            <a:off x="7448448" y="3169920"/>
            <a:ext cx="0" cy="717949"/>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Arial Unicode MS" panose="020B0604020202020204" pitchFamily="34" charset="-128"/>
            </a:endParaRPr>
          </a:p>
        </p:txBody>
      </p:sp>
      <p:grpSp>
        <p:nvGrpSpPr>
          <p:cNvPr id="49" name="Group 48"/>
          <p:cNvGrpSpPr/>
          <p:nvPr/>
        </p:nvGrpSpPr>
        <p:grpSpPr>
          <a:xfrm>
            <a:off x="4300960" y="1930031"/>
            <a:ext cx="1453729" cy="651007"/>
            <a:chOff x="4377160" y="2196731"/>
            <a:chExt cx="1453729" cy="651007"/>
          </a:xfrm>
        </p:grpSpPr>
        <p:grpSp>
          <p:nvGrpSpPr>
            <p:cNvPr id="24" name="Group 23"/>
            <p:cNvGrpSpPr/>
            <p:nvPr/>
          </p:nvGrpSpPr>
          <p:grpSpPr>
            <a:xfrm>
              <a:off x="4377160" y="2243137"/>
              <a:ext cx="1171786" cy="352428"/>
              <a:chOff x="4377160" y="2243137"/>
              <a:chExt cx="1171786" cy="352428"/>
            </a:xfrm>
          </p:grpSpPr>
          <p:cxnSp>
            <p:nvCxnSpPr>
              <p:cNvPr id="68" name="Straight Connector 67"/>
              <p:cNvCxnSpPr/>
              <p:nvPr/>
            </p:nvCxnSpPr>
            <p:spPr>
              <a:xfrm>
                <a:off x="4377160" y="2303676"/>
                <a:ext cx="1171786" cy="0"/>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543550" y="2306640"/>
                <a:ext cx="0" cy="288925"/>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48212" y="2243137"/>
                <a:ext cx="676275"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sp>
          <p:nvSpPr>
            <p:cNvPr id="47142" name="Text Box 76"/>
            <p:cNvSpPr txBox="1">
              <a:spLocks noChangeArrowheads="1"/>
            </p:cNvSpPr>
            <p:nvPr/>
          </p:nvSpPr>
          <p:spPr bwMode="auto">
            <a:xfrm>
              <a:off x="4382347" y="2196731"/>
              <a:ext cx="1444207" cy="191691"/>
            </a:xfrm>
            <a:prstGeom prst="rect">
              <a:avLst/>
            </a:prstGeom>
            <a:noFill/>
            <a:ln>
              <a:noFill/>
            </a:ln>
            <a:extLst/>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algn="ctr" eaLnBrk="1" hangingPunct="1">
                <a:spcBef>
                  <a:spcPct val="20000"/>
                </a:spcBef>
                <a:tabLst/>
              </a:pPr>
              <a:r>
                <a:rPr lang="en-US" altLang="en-US" sz="1600" b="1" dirty="0" smtClean="0">
                  <a:solidFill>
                    <a:srgbClr val="33868D"/>
                  </a:solidFill>
                  <a:ea typeface="Arial Unicode MS" panose="020B0604020202020204" pitchFamily="34" charset="-128"/>
                </a:rPr>
                <a:t>+ </a:t>
              </a:r>
              <a:r>
                <a:rPr lang="en-US" altLang="en-US" sz="1600" b="1" dirty="0">
                  <a:solidFill>
                    <a:srgbClr val="33868D"/>
                  </a:solidFill>
                  <a:ea typeface="Arial Unicode MS" panose="020B0604020202020204" pitchFamily="34" charset="-128"/>
                </a:rPr>
                <a:t>$</a:t>
              </a:r>
              <a:r>
                <a:rPr lang="en-US" altLang="en-US" sz="1600" b="1" dirty="0" smtClean="0">
                  <a:solidFill>
                    <a:srgbClr val="33868D"/>
                  </a:solidFill>
                  <a:ea typeface="Arial Unicode MS" panose="020B0604020202020204" pitchFamily="34" charset="-128"/>
                </a:rPr>
                <a:t>573</a:t>
              </a:r>
              <a:endParaRPr lang="en-US" altLang="en-US" sz="1600" b="1" dirty="0">
                <a:solidFill>
                  <a:srgbClr val="33868D"/>
                </a:solidFill>
                <a:ea typeface="Arial Unicode MS" panose="020B0604020202020204" pitchFamily="34" charset="-128"/>
              </a:endParaRPr>
            </a:p>
          </p:txBody>
        </p:sp>
        <p:sp>
          <p:nvSpPr>
            <p:cNvPr id="201795" name="Text Box 67"/>
            <p:cNvSpPr txBox="1">
              <a:spLocks noChangeArrowheads="1"/>
            </p:cNvSpPr>
            <p:nvPr/>
          </p:nvSpPr>
          <p:spPr bwMode="auto">
            <a:xfrm>
              <a:off x="4916489" y="2573418"/>
              <a:ext cx="914400" cy="274320"/>
            </a:xfrm>
            <a:prstGeom prst="rect">
              <a:avLst/>
            </a:prstGeom>
            <a:solidFill>
              <a:srgbClr val="DA6A5E"/>
            </a:solidFill>
            <a:ln>
              <a:noFill/>
            </a:ln>
            <a:extLst/>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eaLnBrk="1" hangingPunct="1">
                <a:spcBef>
                  <a:spcPct val="20000"/>
                </a:spcBef>
              </a:pPr>
              <a:r>
                <a:rPr lang="en-US" altLang="en-US" sz="1600" b="1" dirty="0" smtClean="0">
                  <a:solidFill>
                    <a:schemeClr val="bg1"/>
                  </a:solidFill>
                  <a:ea typeface="Arial Unicode MS" panose="020B0604020202020204" pitchFamily="34" charset="-128"/>
                </a:rPr>
                <a:t>$</a:t>
              </a:r>
              <a:r>
                <a:rPr lang="en-US" altLang="en-US" sz="1600" b="1" dirty="0">
                  <a:solidFill>
                    <a:schemeClr val="bg1"/>
                  </a:solidFill>
                  <a:ea typeface="Arial Unicode MS" panose="020B0604020202020204" pitchFamily="34" charset="-128"/>
                </a:rPr>
                <a:t>1,124</a:t>
              </a:r>
            </a:p>
          </p:txBody>
        </p:sp>
      </p:grpSp>
      <p:grpSp>
        <p:nvGrpSpPr>
          <p:cNvPr id="50" name="Group 49"/>
          <p:cNvGrpSpPr/>
          <p:nvPr/>
        </p:nvGrpSpPr>
        <p:grpSpPr>
          <a:xfrm>
            <a:off x="5762414" y="2340558"/>
            <a:ext cx="1403245" cy="678630"/>
            <a:chOff x="5838614" y="2607258"/>
            <a:chExt cx="1403245" cy="678630"/>
          </a:xfrm>
        </p:grpSpPr>
        <p:grpSp>
          <p:nvGrpSpPr>
            <p:cNvPr id="25" name="Group 24"/>
            <p:cNvGrpSpPr/>
            <p:nvPr/>
          </p:nvGrpSpPr>
          <p:grpSpPr>
            <a:xfrm>
              <a:off x="5838614" y="2664245"/>
              <a:ext cx="1253392" cy="352428"/>
              <a:chOff x="5838614" y="2664245"/>
              <a:chExt cx="1253392" cy="352428"/>
            </a:xfrm>
          </p:grpSpPr>
          <p:cxnSp>
            <p:nvCxnSpPr>
              <p:cNvPr id="76" name="Straight Connector 75"/>
              <p:cNvCxnSpPr>
                <a:stCxn id="47139" idx="1"/>
              </p:cNvCxnSpPr>
              <p:nvPr/>
            </p:nvCxnSpPr>
            <p:spPr>
              <a:xfrm>
                <a:off x="5838614" y="2709877"/>
                <a:ext cx="1253392" cy="10144"/>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7086610" y="2727748"/>
                <a:ext cx="0" cy="288925"/>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100763" y="2664245"/>
                <a:ext cx="866785"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sp>
          <p:nvSpPr>
            <p:cNvPr id="47139" name="Text Box 80"/>
            <p:cNvSpPr txBox="1">
              <a:spLocks noChangeArrowheads="1"/>
            </p:cNvSpPr>
            <p:nvPr/>
          </p:nvSpPr>
          <p:spPr bwMode="auto">
            <a:xfrm>
              <a:off x="5838614" y="2607258"/>
              <a:ext cx="1395526" cy="191691"/>
            </a:xfrm>
            <a:prstGeom prst="rect">
              <a:avLst/>
            </a:prstGeom>
            <a:noFill/>
            <a:ln>
              <a:noFill/>
            </a:ln>
            <a:extLst/>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algn="ctr" eaLnBrk="1" hangingPunct="1">
                <a:spcBef>
                  <a:spcPct val="20000"/>
                </a:spcBef>
                <a:tabLst/>
              </a:pPr>
              <a:r>
                <a:rPr lang="en-US" altLang="en-US" sz="1600" b="1" dirty="0" smtClean="0">
                  <a:solidFill>
                    <a:srgbClr val="33868D"/>
                  </a:solidFill>
                  <a:ea typeface="Arial Unicode MS" panose="020B0604020202020204" pitchFamily="34" charset="-128"/>
                </a:rPr>
                <a:t>+ </a:t>
              </a:r>
              <a:r>
                <a:rPr lang="en-US" altLang="en-US" sz="1600" b="1" dirty="0">
                  <a:solidFill>
                    <a:srgbClr val="33868D"/>
                  </a:solidFill>
                  <a:ea typeface="Arial Unicode MS" panose="020B0604020202020204" pitchFamily="34" charset="-128"/>
                </a:rPr>
                <a:t>$</a:t>
              </a:r>
              <a:r>
                <a:rPr lang="en-US" altLang="en-US" sz="1600" b="1" dirty="0" smtClean="0">
                  <a:solidFill>
                    <a:srgbClr val="33868D"/>
                  </a:solidFill>
                  <a:ea typeface="Arial Unicode MS" panose="020B0604020202020204" pitchFamily="34" charset="-128"/>
                </a:rPr>
                <a:t>1,124</a:t>
              </a:r>
              <a:endParaRPr lang="en-US" altLang="en-US" sz="1600" b="1" dirty="0">
                <a:solidFill>
                  <a:srgbClr val="33868D"/>
                </a:solidFill>
                <a:ea typeface="Arial Unicode MS" panose="020B0604020202020204" pitchFamily="34" charset="-128"/>
              </a:endParaRPr>
            </a:p>
          </p:txBody>
        </p:sp>
        <p:sp>
          <p:nvSpPr>
            <p:cNvPr id="201783" name="Text Box 55"/>
            <p:cNvSpPr txBox="1">
              <a:spLocks noChangeArrowheads="1"/>
            </p:cNvSpPr>
            <p:nvPr/>
          </p:nvSpPr>
          <p:spPr bwMode="auto">
            <a:xfrm>
              <a:off x="6327459" y="3011568"/>
              <a:ext cx="914400" cy="274320"/>
            </a:xfrm>
            <a:prstGeom prst="rect">
              <a:avLst/>
            </a:prstGeom>
            <a:solidFill>
              <a:srgbClr val="DA6A5E"/>
            </a:solidFill>
            <a:ln>
              <a:noFill/>
            </a:ln>
            <a:extLst/>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eaLnBrk="1" hangingPunct="1">
                <a:spcBef>
                  <a:spcPct val="20000"/>
                </a:spcBef>
              </a:pPr>
              <a:r>
                <a:rPr lang="en-US" altLang="en-US" sz="1600" b="1" dirty="0" smtClean="0">
                  <a:solidFill>
                    <a:schemeClr val="bg1"/>
                  </a:solidFill>
                  <a:ea typeface="Arial Unicode MS" panose="020B0604020202020204" pitchFamily="34" charset="-128"/>
                </a:rPr>
                <a:t>$</a:t>
              </a:r>
              <a:r>
                <a:rPr lang="en-US" altLang="en-US" sz="1600" b="1" dirty="0">
                  <a:solidFill>
                    <a:schemeClr val="bg1"/>
                  </a:solidFill>
                  <a:ea typeface="Arial Unicode MS" panose="020B0604020202020204" pitchFamily="34" charset="-128"/>
                </a:rPr>
                <a:t>1,427</a:t>
              </a:r>
            </a:p>
          </p:txBody>
        </p:sp>
      </p:grpSp>
      <p:grpSp>
        <p:nvGrpSpPr>
          <p:cNvPr id="51" name="Group 50"/>
          <p:cNvGrpSpPr/>
          <p:nvPr/>
        </p:nvGrpSpPr>
        <p:grpSpPr>
          <a:xfrm>
            <a:off x="7165659" y="2794264"/>
            <a:ext cx="1406749" cy="649977"/>
            <a:chOff x="7241859" y="3060964"/>
            <a:chExt cx="1406749" cy="649977"/>
          </a:xfrm>
        </p:grpSpPr>
        <p:sp>
          <p:nvSpPr>
            <p:cNvPr id="201796" name="Text Box 68"/>
            <p:cNvSpPr txBox="1">
              <a:spLocks noChangeArrowheads="1"/>
            </p:cNvSpPr>
            <p:nvPr/>
          </p:nvSpPr>
          <p:spPr bwMode="auto">
            <a:xfrm>
              <a:off x="7733348" y="3436621"/>
              <a:ext cx="914400" cy="274320"/>
            </a:xfrm>
            <a:prstGeom prst="rect">
              <a:avLst/>
            </a:prstGeom>
            <a:solidFill>
              <a:srgbClr val="DA6A5E"/>
            </a:solidFill>
            <a:ln>
              <a:noFill/>
            </a:ln>
            <a:extLst/>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eaLnBrk="1" hangingPunct="1">
                <a:spcBef>
                  <a:spcPct val="20000"/>
                </a:spcBef>
              </a:pPr>
              <a:r>
                <a:rPr lang="en-US" altLang="en-US" sz="1600" b="1" dirty="0" smtClean="0">
                  <a:solidFill>
                    <a:schemeClr val="bg1"/>
                  </a:solidFill>
                  <a:ea typeface="Arial Unicode MS" panose="020B0604020202020204" pitchFamily="34" charset="-128"/>
                </a:rPr>
                <a:t>$</a:t>
              </a:r>
              <a:r>
                <a:rPr lang="en-US" altLang="en-US" sz="1600" b="1" dirty="0">
                  <a:solidFill>
                    <a:schemeClr val="bg1"/>
                  </a:solidFill>
                  <a:ea typeface="Arial Unicode MS" panose="020B0604020202020204" pitchFamily="34" charset="-128"/>
                </a:rPr>
                <a:t>2,720</a:t>
              </a:r>
            </a:p>
          </p:txBody>
        </p:sp>
        <p:grpSp>
          <p:nvGrpSpPr>
            <p:cNvPr id="26" name="Group 25"/>
            <p:cNvGrpSpPr/>
            <p:nvPr/>
          </p:nvGrpSpPr>
          <p:grpSpPr>
            <a:xfrm>
              <a:off x="7241859" y="3095625"/>
              <a:ext cx="1250319" cy="352428"/>
              <a:chOff x="7241859" y="3095625"/>
              <a:chExt cx="1250319" cy="352428"/>
            </a:xfrm>
          </p:grpSpPr>
          <p:cxnSp>
            <p:nvCxnSpPr>
              <p:cNvPr id="72" name="Straight Connector 71"/>
              <p:cNvCxnSpPr/>
              <p:nvPr/>
            </p:nvCxnSpPr>
            <p:spPr>
              <a:xfrm>
                <a:off x="7241859" y="3153491"/>
                <a:ext cx="1250319" cy="2673"/>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8486782" y="3159128"/>
                <a:ext cx="0" cy="288925"/>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7524750" y="3095625"/>
                <a:ext cx="842969"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sp>
          <p:nvSpPr>
            <p:cNvPr id="47136" name="Text Box 84"/>
            <p:cNvSpPr txBox="1">
              <a:spLocks noChangeArrowheads="1"/>
            </p:cNvSpPr>
            <p:nvPr/>
          </p:nvSpPr>
          <p:spPr bwMode="auto">
            <a:xfrm>
              <a:off x="7247468" y="3060964"/>
              <a:ext cx="1401140" cy="191691"/>
            </a:xfrm>
            <a:prstGeom prst="rect">
              <a:avLst/>
            </a:prstGeom>
            <a:noFill/>
            <a:ln>
              <a:noFill/>
            </a:ln>
            <a:extLst/>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algn="ctr" eaLnBrk="1" hangingPunct="1">
                <a:spcBef>
                  <a:spcPct val="20000"/>
                </a:spcBef>
                <a:tabLst/>
              </a:pPr>
              <a:r>
                <a:rPr lang="en-US" altLang="en-US" sz="1600" b="1" dirty="0" smtClean="0">
                  <a:solidFill>
                    <a:srgbClr val="33868D"/>
                  </a:solidFill>
                  <a:ea typeface="Arial Unicode MS" panose="020B0604020202020204" pitchFamily="34" charset="-128"/>
                </a:rPr>
                <a:t>+ </a:t>
              </a:r>
              <a:r>
                <a:rPr lang="en-US" altLang="en-US" sz="1600" b="1" dirty="0">
                  <a:solidFill>
                    <a:srgbClr val="33868D"/>
                  </a:solidFill>
                  <a:ea typeface="Arial Unicode MS" panose="020B0604020202020204" pitchFamily="34" charset="-128"/>
                </a:rPr>
                <a:t>$</a:t>
              </a:r>
              <a:r>
                <a:rPr lang="en-US" altLang="en-US" sz="1600" b="1" dirty="0" smtClean="0">
                  <a:solidFill>
                    <a:srgbClr val="33868D"/>
                  </a:solidFill>
                  <a:ea typeface="Arial Unicode MS" panose="020B0604020202020204" pitchFamily="34" charset="-128"/>
                </a:rPr>
                <a:t>1,427</a:t>
              </a:r>
              <a:endParaRPr lang="en-US" altLang="en-US" sz="1600" b="1" dirty="0">
                <a:solidFill>
                  <a:srgbClr val="33868D"/>
                </a:solidFill>
                <a:ea typeface="Arial Unicode MS" panose="020B0604020202020204" pitchFamily="34" charset="-128"/>
              </a:endParaRPr>
            </a:p>
          </p:txBody>
        </p:sp>
      </p:grpSp>
      <p:grpSp>
        <p:nvGrpSpPr>
          <p:cNvPr id="48" name="Group 47"/>
          <p:cNvGrpSpPr/>
          <p:nvPr/>
        </p:nvGrpSpPr>
        <p:grpSpPr>
          <a:xfrm>
            <a:off x="2147253" y="1473280"/>
            <a:ext cx="2154455" cy="692468"/>
            <a:chOff x="2223453" y="1739980"/>
            <a:chExt cx="2154455" cy="692468"/>
          </a:xfrm>
        </p:grpSpPr>
        <p:sp>
          <p:nvSpPr>
            <p:cNvPr id="201797" name="Text Box 69"/>
            <p:cNvSpPr txBox="1">
              <a:spLocks noChangeArrowheads="1"/>
            </p:cNvSpPr>
            <p:nvPr/>
          </p:nvSpPr>
          <p:spPr bwMode="auto">
            <a:xfrm>
              <a:off x="3641726" y="2158128"/>
              <a:ext cx="731520" cy="274320"/>
            </a:xfrm>
            <a:prstGeom prst="rect">
              <a:avLst/>
            </a:prstGeom>
            <a:solidFill>
              <a:srgbClr val="DA6A5E"/>
            </a:solidFill>
            <a:ln>
              <a:noFill/>
            </a:ln>
            <a:extLst/>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eaLnBrk="1" hangingPunct="1">
                <a:spcBef>
                  <a:spcPct val="20000"/>
                </a:spcBef>
              </a:pPr>
              <a:r>
                <a:rPr lang="en-US" altLang="en-US" sz="1600" b="1" dirty="0" smtClean="0">
                  <a:solidFill>
                    <a:schemeClr val="bg1"/>
                  </a:solidFill>
                  <a:ea typeface="Arial Unicode MS" panose="020B0604020202020204" pitchFamily="34" charset="-128"/>
                </a:rPr>
                <a:t>$</a:t>
              </a:r>
              <a:r>
                <a:rPr lang="en-US" altLang="en-US" sz="1600" b="1" dirty="0">
                  <a:solidFill>
                    <a:schemeClr val="bg1"/>
                  </a:solidFill>
                  <a:ea typeface="Arial Unicode MS" panose="020B0604020202020204" pitchFamily="34" charset="-128"/>
                </a:rPr>
                <a:t>573</a:t>
              </a:r>
            </a:p>
          </p:txBody>
        </p:sp>
        <p:grpSp>
          <p:nvGrpSpPr>
            <p:cNvPr id="23" name="Group 22"/>
            <p:cNvGrpSpPr/>
            <p:nvPr/>
          </p:nvGrpSpPr>
          <p:grpSpPr>
            <a:xfrm>
              <a:off x="2953173" y="1809747"/>
              <a:ext cx="1171786" cy="352428"/>
              <a:chOff x="2953173" y="1809747"/>
              <a:chExt cx="1171786" cy="352428"/>
            </a:xfrm>
          </p:grpSpPr>
          <p:cxnSp>
            <p:nvCxnSpPr>
              <p:cNvPr id="14" name="Straight Connector 13"/>
              <p:cNvCxnSpPr/>
              <p:nvPr/>
            </p:nvCxnSpPr>
            <p:spPr>
              <a:xfrm>
                <a:off x="2953173" y="1870286"/>
                <a:ext cx="1171786" cy="0"/>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119563" y="1873250"/>
                <a:ext cx="0" cy="288925"/>
              </a:xfrm>
              <a:prstGeom prst="line">
                <a:avLst/>
              </a:prstGeom>
              <a:ln w="19050">
                <a:solidFill>
                  <a:srgbClr val="33868D"/>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24225" y="1809747"/>
                <a:ext cx="676275"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sp>
          <p:nvSpPr>
            <p:cNvPr id="47145" name="Text Box 71"/>
            <p:cNvSpPr txBox="1">
              <a:spLocks noChangeArrowheads="1"/>
            </p:cNvSpPr>
            <p:nvPr/>
          </p:nvSpPr>
          <p:spPr bwMode="auto">
            <a:xfrm>
              <a:off x="2953173" y="1768582"/>
              <a:ext cx="1424735" cy="191691"/>
            </a:xfrm>
            <a:prstGeom prst="rect">
              <a:avLst/>
            </a:prstGeom>
            <a:noFill/>
            <a:ln>
              <a:noFill/>
            </a:ln>
            <a:extLst/>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algn="ctr" eaLnBrk="1" hangingPunct="1">
                <a:spcBef>
                  <a:spcPct val="20000"/>
                </a:spcBef>
                <a:tabLst/>
              </a:pPr>
              <a:r>
                <a:rPr lang="en-US" altLang="en-US" sz="1600" b="1" dirty="0" smtClean="0">
                  <a:solidFill>
                    <a:srgbClr val="33868D"/>
                  </a:solidFill>
                  <a:ea typeface="Arial Unicode MS" panose="020B0604020202020204" pitchFamily="34" charset="-128"/>
                </a:rPr>
                <a:t>+ </a:t>
              </a:r>
              <a:r>
                <a:rPr lang="en-US" altLang="en-US" sz="1600" b="1" dirty="0">
                  <a:solidFill>
                    <a:srgbClr val="33868D"/>
                  </a:solidFill>
                  <a:ea typeface="Arial Unicode MS" panose="020B0604020202020204" pitchFamily="34" charset="-128"/>
                </a:rPr>
                <a:t>$</a:t>
              </a:r>
              <a:r>
                <a:rPr lang="en-US" altLang="en-US" sz="1600" b="1" dirty="0" smtClean="0">
                  <a:solidFill>
                    <a:srgbClr val="33868D"/>
                  </a:solidFill>
                  <a:ea typeface="Arial Unicode MS" panose="020B0604020202020204" pitchFamily="34" charset="-128"/>
                </a:rPr>
                <a:t>220</a:t>
              </a:r>
              <a:endParaRPr lang="en-US" altLang="en-US" sz="1600" b="1" dirty="0">
                <a:solidFill>
                  <a:srgbClr val="33868D"/>
                </a:solidFill>
                <a:ea typeface="Arial Unicode MS" panose="020B0604020202020204" pitchFamily="34" charset="-128"/>
              </a:endParaRPr>
            </a:p>
          </p:txBody>
        </p:sp>
        <p:sp>
          <p:nvSpPr>
            <p:cNvPr id="201815" name="Text Box 87"/>
            <p:cNvSpPr txBox="1">
              <a:spLocks noChangeArrowheads="1"/>
            </p:cNvSpPr>
            <p:nvPr/>
          </p:nvSpPr>
          <p:spPr bwMode="auto">
            <a:xfrm>
              <a:off x="2223453" y="1739980"/>
              <a:ext cx="731520" cy="274320"/>
            </a:xfrm>
            <a:prstGeom prst="rect">
              <a:avLst/>
            </a:prstGeom>
            <a:solidFill>
              <a:srgbClr val="DA6A5E"/>
            </a:solidFill>
            <a:ln>
              <a:noFill/>
            </a:ln>
            <a:extLst/>
          </p:spPr>
          <p:txBody>
            <a:bodyPr anchor="ctr"/>
            <a:lstStyle>
              <a:lvl1pPr eaLnBrk="0" hangingPunct="0">
                <a:tabLst>
                  <a:tab pos="857250" algn="r"/>
                </a:tabLst>
                <a:defRPr sz="2400">
                  <a:solidFill>
                    <a:schemeClr val="tx1"/>
                  </a:solidFill>
                  <a:latin typeface="Trebuchet MS" pitchFamily="34" charset="0"/>
                  <a:ea typeface="MS PGothic" pitchFamily="34" charset="-128"/>
                </a:defRPr>
              </a:lvl1pPr>
              <a:lvl2pPr marL="742950" indent="-285750" eaLnBrk="0" hangingPunct="0">
                <a:tabLst>
                  <a:tab pos="857250" algn="r"/>
                </a:tabLst>
                <a:defRPr sz="2400">
                  <a:solidFill>
                    <a:schemeClr val="tx1"/>
                  </a:solidFill>
                  <a:latin typeface="Trebuchet MS" pitchFamily="34" charset="0"/>
                  <a:ea typeface="MS PGothic" pitchFamily="34" charset="-128"/>
                </a:defRPr>
              </a:lvl2pPr>
              <a:lvl3pPr marL="1143000" indent="-228600" eaLnBrk="0" hangingPunct="0">
                <a:tabLst>
                  <a:tab pos="857250" algn="r"/>
                </a:tabLst>
                <a:defRPr sz="2400">
                  <a:solidFill>
                    <a:schemeClr val="tx1"/>
                  </a:solidFill>
                  <a:latin typeface="Trebuchet MS" pitchFamily="34" charset="0"/>
                  <a:ea typeface="MS PGothic" pitchFamily="34" charset="-128"/>
                </a:defRPr>
              </a:lvl3pPr>
              <a:lvl4pPr marL="1600200" indent="-228600" eaLnBrk="0" hangingPunct="0">
                <a:tabLst>
                  <a:tab pos="857250" algn="r"/>
                </a:tabLst>
                <a:defRPr sz="2400">
                  <a:solidFill>
                    <a:schemeClr val="tx1"/>
                  </a:solidFill>
                  <a:latin typeface="Trebuchet MS" pitchFamily="34" charset="0"/>
                  <a:ea typeface="MS PGothic" pitchFamily="34" charset="-128"/>
                </a:defRPr>
              </a:lvl4pPr>
              <a:lvl5pPr marL="2057400" indent="-228600" eaLnBrk="0" hangingPunct="0">
                <a:tabLst>
                  <a:tab pos="8572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857250" algn="r"/>
                </a:tabLst>
                <a:defRPr sz="2400">
                  <a:solidFill>
                    <a:schemeClr val="tx1"/>
                  </a:solidFill>
                  <a:latin typeface="Trebuchet MS" pitchFamily="34" charset="0"/>
                  <a:ea typeface="MS PGothic" pitchFamily="34" charset="-128"/>
                </a:defRPr>
              </a:lvl9pPr>
            </a:lstStyle>
            <a:p>
              <a:pPr eaLnBrk="1" hangingPunct="1">
                <a:spcBef>
                  <a:spcPct val="20000"/>
                </a:spcBef>
              </a:pPr>
              <a:r>
                <a:rPr lang="en-US" altLang="en-US" sz="1600" b="1" dirty="0" smtClean="0">
                  <a:solidFill>
                    <a:schemeClr val="bg1"/>
                  </a:solidFill>
                  <a:ea typeface="Arial Unicode MS" panose="020B0604020202020204" pitchFamily="34" charset="-128"/>
                </a:rPr>
                <a:t>$</a:t>
              </a:r>
              <a:r>
                <a:rPr lang="en-US" altLang="en-US" sz="1600" b="1" dirty="0">
                  <a:solidFill>
                    <a:schemeClr val="bg1"/>
                  </a:solidFill>
                  <a:ea typeface="Arial Unicode MS" panose="020B0604020202020204" pitchFamily="34" charset="-128"/>
                </a:rPr>
                <a:t>220</a:t>
              </a:r>
            </a:p>
          </p:txBody>
        </p:sp>
      </p:grpSp>
      <p:grpSp>
        <p:nvGrpSpPr>
          <p:cNvPr id="56" name="Group 55"/>
          <p:cNvGrpSpPr/>
          <p:nvPr/>
        </p:nvGrpSpPr>
        <p:grpSpPr>
          <a:xfrm>
            <a:off x="4866728" y="4010025"/>
            <a:ext cx="3417898" cy="204675"/>
            <a:chOff x="4942928" y="4010025"/>
            <a:chExt cx="3417898" cy="204675"/>
          </a:xfrm>
        </p:grpSpPr>
        <p:sp>
          <p:nvSpPr>
            <p:cNvPr id="201771" name="Rectangle 79"/>
            <p:cNvSpPr>
              <a:spLocks noChangeAspect="1" noChangeArrowheads="1"/>
            </p:cNvSpPr>
            <p:nvPr/>
          </p:nvSpPr>
          <p:spPr bwMode="auto">
            <a:xfrm>
              <a:off x="6359202" y="4010025"/>
              <a:ext cx="182880" cy="182880"/>
            </a:xfrm>
            <a:prstGeom prst="rect">
              <a:avLst/>
            </a:prstGeom>
            <a:solidFill>
              <a:srgbClr val="33868D"/>
            </a:solidFill>
            <a:ln>
              <a:noFill/>
              <a:prstDash val="sysDash"/>
            </a:ln>
            <a:extLst/>
          </p:spPr>
          <p:txBody>
            <a:bodyPr wrap="none" lIns="0" tIns="0" rIns="0" bIns="0" anchor="ctr" anchorCtr="1"/>
            <a:lstStyle>
              <a:lvl1pPr eaLnBrk="0" hangingPunct="0">
                <a:tabLst>
                  <a:tab pos="971550" algn="r"/>
                </a:tabLst>
                <a:defRPr sz="2400">
                  <a:solidFill>
                    <a:schemeClr val="tx1"/>
                  </a:solidFill>
                  <a:latin typeface="Trebuchet MS" pitchFamily="34" charset="0"/>
                  <a:ea typeface="MS PGothic" pitchFamily="34" charset="-128"/>
                </a:defRPr>
              </a:lvl1pPr>
              <a:lvl2pPr marL="742950" indent="-285750" eaLnBrk="0" hangingPunct="0">
                <a:tabLst>
                  <a:tab pos="971550" algn="r"/>
                </a:tabLst>
                <a:defRPr sz="2400">
                  <a:solidFill>
                    <a:schemeClr val="tx1"/>
                  </a:solidFill>
                  <a:latin typeface="Trebuchet MS" pitchFamily="34" charset="0"/>
                  <a:ea typeface="MS PGothic" pitchFamily="34" charset="-128"/>
                </a:defRPr>
              </a:lvl2pPr>
              <a:lvl3pPr marL="1143000" indent="-228600" eaLnBrk="0" hangingPunct="0">
                <a:tabLst>
                  <a:tab pos="971550" algn="r"/>
                </a:tabLst>
                <a:defRPr sz="2400">
                  <a:solidFill>
                    <a:schemeClr val="tx1"/>
                  </a:solidFill>
                  <a:latin typeface="Trebuchet MS" pitchFamily="34" charset="0"/>
                  <a:ea typeface="MS PGothic" pitchFamily="34" charset="-128"/>
                </a:defRPr>
              </a:lvl3pPr>
              <a:lvl4pPr marL="1600200" indent="-228600" eaLnBrk="0" hangingPunct="0">
                <a:tabLst>
                  <a:tab pos="971550" algn="r"/>
                </a:tabLst>
                <a:defRPr sz="2400">
                  <a:solidFill>
                    <a:schemeClr val="tx1"/>
                  </a:solidFill>
                  <a:latin typeface="Trebuchet MS" pitchFamily="34" charset="0"/>
                  <a:ea typeface="MS PGothic" pitchFamily="34" charset="-128"/>
                </a:defRPr>
              </a:lvl4pPr>
              <a:lvl5pPr marL="2057400" indent="-228600" eaLnBrk="0" hangingPunct="0">
                <a:tabLst>
                  <a:tab pos="9715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9pPr>
            </a:lstStyle>
            <a:p>
              <a:pPr algn="ctr" eaLnBrk="1" hangingPunct="1">
                <a:spcBef>
                  <a:spcPct val="20000"/>
                </a:spcBef>
              </a:pPr>
              <a:endParaRPr lang="en-US" altLang="en-US" sz="1400" b="1" dirty="0">
                <a:ea typeface="Arial Unicode MS" panose="020B0604020202020204" pitchFamily="34" charset="-128"/>
              </a:endParaRPr>
            </a:p>
          </p:txBody>
        </p:sp>
        <p:sp>
          <p:nvSpPr>
            <p:cNvPr id="201772" name="Rectangle 79"/>
            <p:cNvSpPr>
              <a:spLocks noChangeAspect="1" noChangeArrowheads="1"/>
            </p:cNvSpPr>
            <p:nvPr/>
          </p:nvSpPr>
          <p:spPr bwMode="auto">
            <a:xfrm>
              <a:off x="4942928" y="4010025"/>
              <a:ext cx="182880" cy="182880"/>
            </a:xfrm>
            <a:prstGeom prst="rect">
              <a:avLst/>
            </a:prstGeom>
            <a:solidFill>
              <a:srgbClr val="DA6A5E"/>
            </a:solidFill>
            <a:ln>
              <a:noFill/>
            </a:ln>
            <a:extLst/>
          </p:spPr>
          <p:txBody>
            <a:bodyPr wrap="none" lIns="0" tIns="0" rIns="0" bIns="0" anchor="ctr" anchorCtr="1"/>
            <a:lstStyle>
              <a:lvl1pPr eaLnBrk="0" hangingPunct="0">
                <a:tabLst>
                  <a:tab pos="971550" algn="r"/>
                </a:tabLst>
                <a:defRPr sz="2400">
                  <a:solidFill>
                    <a:schemeClr val="tx1"/>
                  </a:solidFill>
                  <a:latin typeface="Trebuchet MS" pitchFamily="34" charset="0"/>
                  <a:ea typeface="MS PGothic" pitchFamily="34" charset="-128"/>
                </a:defRPr>
              </a:lvl1pPr>
              <a:lvl2pPr marL="742950" indent="-285750" eaLnBrk="0" hangingPunct="0">
                <a:tabLst>
                  <a:tab pos="971550" algn="r"/>
                </a:tabLst>
                <a:defRPr sz="2400">
                  <a:solidFill>
                    <a:schemeClr val="tx1"/>
                  </a:solidFill>
                  <a:latin typeface="Trebuchet MS" pitchFamily="34" charset="0"/>
                  <a:ea typeface="MS PGothic" pitchFamily="34" charset="-128"/>
                </a:defRPr>
              </a:lvl2pPr>
              <a:lvl3pPr marL="1143000" indent="-228600" eaLnBrk="0" hangingPunct="0">
                <a:tabLst>
                  <a:tab pos="971550" algn="r"/>
                </a:tabLst>
                <a:defRPr sz="2400">
                  <a:solidFill>
                    <a:schemeClr val="tx1"/>
                  </a:solidFill>
                  <a:latin typeface="Trebuchet MS" pitchFamily="34" charset="0"/>
                  <a:ea typeface="MS PGothic" pitchFamily="34" charset="-128"/>
                </a:defRPr>
              </a:lvl3pPr>
              <a:lvl4pPr marL="1600200" indent="-228600" eaLnBrk="0" hangingPunct="0">
                <a:tabLst>
                  <a:tab pos="971550" algn="r"/>
                </a:tabLst>
                <a:defRPr sz="2400">
                  <a:solidFill>
                    <a:schemeClr val="tx1"/>
                  </a:solidFill>
                  <a:latin typeface="Trebuchet MS" pitchFamily="34" charset="0"/>
                  <a:ea typeface="MS PGothic" pitchFamily="34" charset="-128"/>
                </a:defRPr>
              </a:lvl4pPr>
              <a:lvl5pPr marL="2057400" indent="-228600" eaLnBrk="0" hangingPunct="0">
                <a:tabLst>
                  <a:tab pos="9715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9pPr>
            </a:lstStyle>
            <a:p>
              <a:pPr algn="ctr" eaLnBrk="1" hangingPunct="1">
                <a:spcBef>
                  <a:spcPct val="20000"/>
                </a:spcBef>
              </a:pPr>
              <a:endParaRPr lang="en-US" altLang="en-US" sz="1400" b="1" dirty="0">
                <a:solidFill>
                  <a:schemeClr val="bg1"/>
                </a:solidFill>
                <a:ea typeface="Arial Unicode MS" panose="020B0604020202020204" pitchFamily="34" charset="-128"/>
              </a:endParaRPr>
            </a:p>
          </p:txBody>
        </p:sp>
        <p:sp>
          <p:nvSpPr>
            <p:cNvPr id="103" name="Rectangle 79"/>
            <p:cNvSpPr>
              <a:spLocks noChangeArrowheads="1"/>
            </p:cNvSpPr>
            <p:nvPr/>
          </p:nvSpPr>
          <p:spPr bwMode="auto">
            <a:xfrm>
              <a:off x="6611191" y="4029280"/>
              <a:ext cx="1749635" cy="185420"/>
            </a:xfrm>
            <a:prstGeom prst="rect">
              <a:avLst/>
            </a:prstGeom>
            <a:noFill/>
            <a:ln>
              <a:noFill/>
              <a:prstDash val="sysDash"/>
            </a:ln>
            <a:extLst/>
          </p:spPr>
          <p:txBody>
            <a:bodyPr wrap="none" lIns="0" tIns="0" rIns="0" bIns="0" anchor="ctr" anchorCtr="0"/>
            <a:lstStyle>
              <a:lvl1pPr eaLnBrk="0" hangingPunct="0">
                <a:tabLst>
                  <a:tab pos="971550" algn="r"/>
                </a:tabLst>
                <a:defRPr sz="2400">
                  <a:solidFill>
                    <a:schemeClr val="tx1"/>
                  </a:solidFill>
                  <a:latin typeface="Trebuchet MS" pitchFamily="34" charset="0"/>
                  <a:ea typeface="MS PGothic" pitchFamily="34" charset="-128"/>
                </a:defRPr>
              </a:lvl1pPr>
              <a:lvl2pPr marL="742950" indent="-285750" eaLnBrk="0" hangingPunct="0">
                <a:tabLst>
                  <a:tab pos="971550" algn="r"/>
                </a:tabLst>
                <a:defRPr sz="2400">
                  <a:solidFill>
                    <a:schemeClr val="tx1"/>
                  </a:solidFill>
                  <a:latin typeface="Trebuchet MS" pitchFamily="34" charset="0"/>
                  <a:ea typeface="MS PGothic" pitchFamily="34" charset="-128"/>
                </a:defRPr>
              </a:lvl2pPr>
              <a:lvl3pPr marL="1143000" indent="-228600" eaLnBrk="0" hangingPunct="0">
                <a:tabLst>
                  <a:tab pos="971550" algn="r"/>
                </a:tabLst>
                <a:defRPr sz="2400">
                  <a:solidFill>
                    <a:schemeClr val="tx1"/>
                  </a:solidFill>
                  <a:latin typeface="Trebuchet MS" pitchFamily="34" charset="0"/>
                  <a:ea typeface="MS PGothic" pitchFamily="34" charset="-128"/>
                </a:defRPr>
              </a:lvl3pPr>
              <a:lvl4pPr marL="1600200" indent="-228600" eaLnBrk="0" hangingPunct="0">
                <a:tabLst>
                  <a:tab pos="971550" algn="r"/>
                </a:tabLst>
                <a:defRPr sz="2400">
                  <a:solidFill>
                    <a:schemeClr val="tx1"/>
                  </a:solidFill>
                  <a:latin typeface="Trebuchet MS" pitchFamily="34" charset="0"/>
                  <a:ea typeface="MS PGothic" pitchFamily="34" charset="-128"/>
                </a:defRPr>
              </a:lvl4pPr>
              <a:lvl5pPr marL="2057400" indent="-228600" eaLnBrk="0" hangingPunct="0">
                <a:tabLst>
                  <a:tab pos="9715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9pPr>
            </a:lstStyle>
            <a:p>
              <a:pPr eaLnBrk="1" hangingPunct="1">
                <a:spcBef>
                  <a:spcPct val="20000"/>
                </a:spcBef>
                <a:tabLst/>
              </a:pPr>
              <a:r>
                <a:rPr lang="en-US" altLang="en-US" sz="1000" dirty="0">
                  <a:ea typeface="Arial Unicode MS" panose="020B0604020202020204" pitchFamily="34" charset="-128"/>
                </a:rPr>
                <a:t>Extra Debt </a:t>
              </a:r>
              <a:r>
                <a:rPr lang="en-US" altLang="en-US" sz="1000" dirty="0" smtClean="0">
                  <a:ea typeface="Arial Unicode MS" panose="020B0604020202020204" pitchFamily="34" charset="-128"/>
                </a:rPr>
                <a:t>Payment Amount</a:t>
              </a:r>
              <a:endParaRPr lang="en-US" altLang="en-US" sz="1000" dirty="0">
                <a:ea typeface="Arial Unicode MS" panose="020B0604020202020204" pitchFamily="34" charset="-128"/>
              </a:endParaRPr>
            </a:p>
          </p:txBody>
        </p:sp>
        <p:sp>
          <p:nvSpPr>
            <p:cNvPr id="104" name="Rectangle 79"/>
            <p:cNvSpPr>
              <a:spLocks noChangeArrowheads="1"/>
            </p:cNvSpPr>
            <p:nvPr/>
          </p:nvSpPr>
          <p:spPr bwMode="auto">
            <a:xfrm>
              <a:off x="5171527" y="4016163"/>
              <a:ext cx="1045103" cy="194072"/>
            </a:xfrm>
            <a:prstGeom prst="rect">
              <a:avLst/>
            </a:prstGeom>
            <a:noFill/>
            <a:ln>
              <a:noFill/>
            </a:ln>
            <a:extLst/>
          </p:spPr>
          <p:txBody>
            <a:bodyPr wrap="none" lIns="0" tIns="0" rIns="0" bIns="0" anchor="ctr" anchorCtr="0"/>
            <a:lstStyle>
              <a:lvl1pPr eaLnBrk="0" hangingPunct="0">
                <a:tabLst>
                  <a:tab pos="971550" algn="r"/>
                </a:tabLst>
                <a:defRPr sz="2400">
                  <a:solidFill>
                    <a:schemeClr val="tx1"/>
                  </a:solidFill>
                  <a:latin typeface="Trebuchet MS" pitchFamily="34" charset="0"/>
                  <a:ea typeface="MS PGothic" pitchFamily="34" charset="-128"/>
                </a:defRPr>
              </a:lvl1pPr>
              <a:lvl2pPr marL="742950" indent="-285750" eaLnBrk="0" hangingPunct="0">
                <a:tabLst>
                  <a:tab pos="971550" algn="r"/>
                </a:tabLst>
                <a:defRPr sz="2400">
                  <a:solidFill>
                    <a:schemeClr val="tx1"/>
                  </a:solidFill>
                  <a:latin typeface="Trebuchet MS" pitchFamily="34" charset="0"/>
                  <a:ea typeface="MS PGothic" pitchFamily="34" charset="-128"/>
                </a:defRPr>
              </a:lvl2pPr>
              <a:lvl3pPr marL="1143000" indent="-228600" eaLnBrk="0" hangingPunct="0">
                <a:tabLst>
                  <a:tab pos="971550" algn="r"/>
                </a:tabLst>
                <a:defRPr sz="2400">
                  <a:solidFill>
                    <a:schemeClr val="tx1"/>
                  </a:solidFill>
                  <a:latin typeface="Trebuchet MS" pitchFamily="34" charset="0"/>
                  <a:ea typeface="MS PGothic" pitchFamily="34" charset="-128"/>
                </a:defRPr>
              </a:lvl3pPr>
              <a:lvl4pPr marL="1600200" indent="-228600" eaLnBrk="0" hangingPunct="0">
                <a:tabLst>
                  <a:tab pos="971550" algn="r"/>
                </a:tabLst>
                <a:defRPr sz="2400">
                  <a:solidFill>
                    <a:schemeClr val="tx1"/>
                  </a:solidFill>
                  <a:latin typeface="Trebuchet MS" pitchFamily="34" charset="0"/>
                  <a:ea typeface="MS PGothic" pitchFamily="34" charset="-128"/>
                </a:defRPr>
              </a:lvl4pPr>
              <a:lvl5pPr marL="2057400" indent="-228600" eaLnBrk="0" hangingPunct="0">
                <a:tabLst>
                  <a:tab pos="97155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971550" algn="r"/>
                </a:tabLst>
                <a:defRPr sz="2400">
                  <a:solidFill>
                    <a:schemeClr val="tx1"/>
                  </a:solidFill>
                  <a:latin typeface="Trebuchet MS" pitchFamily="34" charset="0"/>
                  <a:ea typeface="MS PGothic" pitchFamily="34" charset="-128"/>
                </a:defRPr>
              </a:lvl9pPr>
            </a:lstStyle>
            <a:p>
              <a:pPr eaLnBrk="1" hangingPunct="1">
                <a:spcBef>
                  <a:spcPct val="20000"/>
                </a:spcBef>
                <a:tabLst/>
              </a:pPr>
              <a:r>
                <a:rPr lang="en-US" altLang="en-US" sz="1000" dirty="0" smtClean="0">
                  <a:ea typeface="Arial Unicode MS" panose="020B0604020202020204" pitchFamily="34" charset="-128"/>
                </a:rPr>
                <a:t>Target Account</a:t>
              </a:r>
              <a:endParaRPr lang="en-US" altLang="en-US" sz="1000" dirty="0">
                <a:ea typeface="Arial Unicode MS" panose="020B0604020202020204"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42"/>
                                        </p:tgtEl>
                                        <p:attrNameLst>
                                          <p:attrName>style.visibility</p:attrName>
                                        </p:attrNameLst>
                                      </p:cBhvr>
                                      <p:to>
                                        <p:strVal val="visible"/>
                                      </p:to>
                                    </p:set>
                                    <p:animEffect transition="in" filter="fade">
                                      <p:cBhvr>
                                        <p:cTn id="10" dur="500"/>
                                        <p:tgtEl>
                                          <p:spTgt spid="563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1000"/>
                                        <p:tgtEl>
                                          <p:spTgt spid="4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01775"/>
                                        </p:tgtEl>
                                        <p:attrNameLst>
                                          <p:attrName>style.visibility</p:attrName>
                                        </p:attrNameLst>
                                      </p:cBhvr>
                                      <p:to>
                                        <p:strVal val="visible"/>
                                      </p:to>
                                    </p:set>
                                    <p:animEffect transition="in" filter="fade">
                                      <p:cBhvr>
                                        <p:cTn id="27" dur="500"/>
                                        <p:tgtEl>
                                          <p:spTgt spid="20177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343"/>
                                        </p:tgtEl>
                                        <p:attrNameLst>
                                          <p:attrName>style.visibility</p:attrName>
                                        </p:attrNameLst>
                                      </p:cBhvr>
                                      <p:to>
                                        <p:strVal val="visible"/>
                                      </p:to>
                                    </p:set>
                                    <p:animEffect transition="in" filter="fade">
                                      <p:cBhvr>
                                        <p:cTn id="30" dur="500"/>
                                        <p:tgtEl>
                                          <p:spTgt spid="563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500"/>
                                        <p:tgtEl>
                                          <p:spTgt spid="33"/>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1000"/>
                                        <p:tgtEl>
                                          <p:spTgt spid="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344"/>
                                        </p:tgtEl>
                                        <p:attrNameLst>
                                          <p:attrName>style.visibility</p:attrName>
                                        </p:attrNameLst>
                                      </p:cBhvr>
                                      <p:to>
                                        <p:strVal val="visible"/>
                                      </p:to>
                                    </p:set>
                                    <p:animEffect transition="in" filter="fade">
                                      <p:cBhvr>
                                        <p:cTn id="42" dur="500"/>
                                        <p:tgtEl>
                                          <p:spTgt spid="563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6345"/>
                                        </p:tgtEl>
                                        <p:attrNameLst>
                                          <p:attrName>style.visibility</p:attrName>
                                        </p:attrNameLst>
                                      </p:cBhvr>
                                      <p:to>
                                        <p:strVal val="visible"/>
                                      </p:to>
                                    </p:set>
                                    <p:animEffect transition="in" filter="fade">
                                      <p:cBhvr>
                                        <p:cTn id="50" dur="500"/>
                                        <p:tgtEl>
                                          <p:spTgt spid="56345"/>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10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up)">
                                      <p:cBhvr>
                                        <p:cTn id="59" dur="500"/>
                                        <p:tgtEl>
                                          <p:spTgt spid="35"/>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up)">
                                      <p:cBhvr>
                                        <p:cTn id="63" dur="1000"/>
                                        <p:tgtEl>
                                          <p:spTgt spid="51"/>
                                        </p:tgtEl>
                                      </p:cBhvr>
                                    </p:animEffect>
                                  </p:childTnLst>
                                </p:cTn>
                              </p:par>
                            </p:childTnLst>
                          </p:cTn>
                        </p:par>
                        <p:par>
                          <p:cTn id="64" fill="hold">
                            <p:stCondLst>
                              <p:cond delay="1500"/>
                            </p:stCondLst>
                            <p:childTnLst>
                              <p:par>
                                <p:cTn id="65" presetID="1" presetClass="entr" presetSubtype="0" fill="hold" grpId="0" nodeType="afterEffect">
                                  <p:stCondLst>
                                    <p:cond delay="0"/>
                                  </p:stCondLst>
                                  <p:childTnLst>
                                    <p:set>
                                      <p:cBhvr>
                                        <p:cTn id="66" dur="1" fill="hold">
                                          <p:stCondLst>
                                            <p:cond delay="0"/>
                                          </p:stCondLst>
                                        </p:cTn>
                                        <p:tgtEl>
                                          <p:spTgt spid="249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p:bldP spid="201775" grpId="0" animBg="1"/>
      <p:bldP spid="56342" grpId="0" animBg="1"/>
      <p:bldP spid="56343" grpId="0" animBg="1"/>
      <p:bldP spid="56344" grpId="0" animBg="1"/>
      <p:bldP spid="563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en-US" dirty="0" smtClean="0"/>
              <a:t>The Debt Stacking Concept</a:t>
            </a:r>
          </a:p>
        </p:txBody>
      </p:sp>
      <p:graphicFrame>
        <p:nvGraphicFramePr>
          <p:cNvPr id="25" name="Table 24"/>
          <p:cNvGraphicFramePr>
            <a:graphicFrameLocks noGrp="1"/>
          </p:cNvGraphicFramePr>
          <p:nvPr>
            <p:extLst>
              <p:ext uri="{D42A27DB-BD31-4B8C-83A1-F6EECF244321}">
                <p14:modId xmlns:p14="http://schemas.microsoft.com/office/powerpoint/2010/main" val="3453259208"/>
              </p:ext>
            </p:extLst>
          </p:nvPr>
        </p:nvGraphicFramePr>
        <p:xfrm>
          <a:off x="593725" y="1439183"/>
          <a:ext cx="8093074" cy="2327001"/>
        </p:xfrm>
        <a:graphic>
          <a:graphicData uri="http://schemas.openxmlformats.org/drawingml/2006/table">
            <a:tbl>
              <a:tblPr firstRow="1" bandRow="1">
                <a:tableStyleId>{5C22544A-7EE6-4342-B048-85BDC9FD1C3A}</a:tableStyleId>
              </a:tblPr>
              <a:tblGrid>
                <a:gridCol w="2475750"/>
                <a:gridCol w="3019664"/>
                <a:gridCol w="2597660"/>
              </a:tblGrid>
              <a:tr h="423091">
                <a:tc>
                  <a:txBody>
                    <a:bodyPr/>
                    <a:lstStyle/>
                    <a:p>
                      <a:pPr algn="r"/>
                      <a:r>
                        <a:rPr lang="en-US" sz="1800" b="1" dirty="0" smtClean="0">
                          <a:solidFill>
                            <a:schemeClr val="bg1"/>
                          </a:solidFill>
                          <a:latin typeface="Trebuchet MS" panose="020B0603020202020204" pitchFamily="34" charset="0"/>
                        </a:rPr>
                        <a:t>Category</a:t>
                      </a:r>
                      <a:endParaRPr lang="en-US" sz="1800" b="1"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r"/>
                      <a:r>
                        <a:rPr lang="en-US" sz="1800" b="1" dirty="0" smtClean="0">
                          <a:solidFill>
                            <a:schemeClr val="bg1"/>
                          </a:solidFill>
                          <a:latin typeface="Trebuchet MS" panose="020B0603020202020204" pitchFamily="34" charset="0"/>
                        </a:rPr>
                        <a:t>Without Debt Stacking</a:t>
                      </a:r>
                      <a:endParaRPr lang="en-US" sz="1800" b="1"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r"/>
                      <a:r>
                        <a:rPr lang="en-US" sz="1800" b="1" dirty="0" smtClean="0">
                          <a:solidFill>
                            <a:schemeClr val="bg1"/>
                          </a:solidFill>
                          <a:latin typeface="Trebuchet MS" panose="020B0603020202020204" pitchFamily="34" charset="0"/>
                        </a:rPr>
                        <a:t>With Debt Stacking</a:t>
                      </a:r>
                      <a:endParaRPr lang="en-US" sz="1800" b="1"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868D"/>
                    </a:solidFill>
                  </a:tcPr>
                </a:tc>
              </a:tr>
              <a:tr h="63463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Trebuchet MS" panose="020B0603020202020204" pitchFamily="34" charset="0"/>
                        </a:rPr>
                        <a:t>Payoff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1800" b="0" dirty="0" smtClean="0">
                          <a:solidFill>
                            <a:schemeClr val="tx1"/>
                          </a:solidFill>
                          <a:latin typeface="Trebuchet MS" panose="020B0603020202020204" pitchFamily="34" charset="0"/>
                        </a:rPr>
                        <a:t>23 Years</a:t>
                      </a:r>
                      <a:endParaRPr lang="en-US" sz="1800" b="0" dirty="0">
                        <a:solidFill>
                          <a:schemeClr val="tx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800" b="1" dirty="0" smtClean="0">
                          <a:solidFill>
                            <a:schemeClr val="bg1"/>
                          </a:solidFill>
                          <a:latin typeface="Trebuchet MS" panose="020B0603020202020204" pitchFamily="34" charset="0"/>
                        </a:rPr>
                        <a:t>9 Years</a:t>
                      </a:r>
                      <a:br>
                        <a:rPr lang="en-US" sz="1800" b="1" dirty="0" smtClean="0">
                          <a:solidFill>
                            <a:schemeClr val="bg1"/>
                          </a:solidFill>
                          <a:latin typeface="Trebuchet MS" panose="020B0603020202020204" pitchFamily="34" charset="0"/>
                        </a:rPr>
                      </a:br>
                      <a:r>
                        <a:rPr lang="en-US" sz="1400" b="0" dirty="0" smtClean="0">
                          <a:solidFill>
                            <a:schemeClr val="bg1"/>
                          </a:solidFill>
                          <a:latin typeface="Trebuchet MS" panose="020B0603020202020204" pitchFamily="34" charset="0"/>
                        </a:rPr>
                        <a:t>14 Years Sooner</a:t>
                      </a:r>
                      <a:endParaRPr lang="en-US" sz="1400" b="0"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tr>
              <a:tr h="423091">
                <a:tc>
                  <a:txBody>
                    <a:bodyPr/>
                    <a:lstStyle/>
                    <a:p>
                      <a:pPr algn="r"/>
                      <a:r>
                        <a:rPr lang="en-US" sz="1800" b="0" dirty="0" smtClean="0">
                          <a:solidFill>
                            <a:schemeClr val="tx1"/>
                          </a:solidFill>
                          <a:latin typeface="Trebuchet MS" panose="020B0603020202020204" pitchFamily="34" charset="0"/>
                        </a:rPr>
                        <a:t>Interest Avoided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1800" b="0" dirty="0" smtClean="0">
                          <a:solidFill>
                            <a:schemeClr val="tx1"/>
                          </a:solidFill>
                          <a:latin typeface="Trebuchet MS" panose="020B0603020202020204" pitchFamily="34" charset="0"/>
                        </a:rPr>
                        <a:t>$0</a:t>
                      </a:r>
                      <a:endParaRPr lang="en-US" sz="1800" b="0" dirty="0">
                        <a:solidFill>
                          <a:schemeClr val="tx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800" b="1" dirty="0" smtClean="0">
                          <a:solidFill>
                            <a:schemeClr val="bg1"/>
                          </a:solidFill>
                          <a:latin typeface="Trebuchet MS" panose="020B0603020202020204" pitchFamily="34" charset="0"/>
                        </a:rPr>
                        <a:t>$130,643</a:t>
                      </a:r>
                      <a:endParaRPr lang="en-US" sz="1800" b="1"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tr>
              <a:tr h="4230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Trebuchet MS" panose="020B0603020202020204" pitchFamily="34" charset="0"/>
                        </a:rPr>
                        <a:t>Interest Paid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1800" b="0" dirty="0" smtClean="0">
                          <a:solidFill>
                            <a:schemeClr val="tx1"/>
                          </a:solidFill>
                          <a:latin typeface="Trebuchet MS" panose="020B0603020202020204" pitchFamily="34" charset="0"/>
                        </a:rPr>
                        <a:t>$214,442</a:t>
                      </a:r>
                      <a:endParaRPr lang="en-US" sz="1800" b="0" dirty="0">
                        <a:solidFill>
                          <a:schemeClr val="tx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800" b="1" dirty="0" smtClean="0">
                          <a:solidFill>
                            <a:schemeClr val="bg1"/>
                          </a:solidFill>
                          <a:latin typeface="Trebuchet MS" panose="020B0603020202020204" pitchFamily="34" charset="0"/>
                        </a:rPr>
                        <a:t>$83,799</a:t>
                      </a:r>
                      <a:endParaRPr lang="en-US" sz="1800" b="1"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tr>
              <a:tr h="4230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Trebuchet MS" panose="020B0603020202020204" pitchFamily="34" charset="0"/>
                        </a:rPr>
                        <a:t>Monthly Payments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1800" b="0" dirty="0" smtClean="0">
                          <a:solidFill>
                            <a:schemeClr val="tx1"/>
                          </a:solidFill>
                          <a:latin typeface="Trebuchet MS" panose="020B0603020202020204" pitchFamily="34" charset="0"/>
                        </a:rPr>
                        <a:t>$2,720</a:t>
                      </a:r>
                      <a:endParaRPr lang="en-US" sz="1800" b="0" dirty="0">
                        <a:solidFill>
                          <a:schemeClr val="tx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800" b="1" dirty="0" smtClean="0">
                          <a:solidFill>
                            <a:schemeClr val="bg1"/>
                          </a:solidFill>
                          <a:latin typeface="Trebuchet MS" panose="020B0603020202020204" pitchFamily="34" charset="0"/>
                        </a:rPr>
                        <a:t>$2,720</a:t>
                      </a:r>
                      <a:endParaRPr lang="en-US" sz="1800" b="1"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tr>
            </a:tbl>
          </a:graphicData>
        </a:graphic>
      </p:graphicFrame>
      <p:sp>
        <p:nvSpPr>
          <p:cNvPr id="4" name="Text Box 3"/>
          <p:cNvSpPr txBox="1">
            <a:spLocks noChangeArrowheads="1"/>
          </p:cNvSpPr>
          <p:nvPr/>
        </p:nvSpPr>
        <p:spPr bwMode="auto">
          <a:xfrm>
            <a:off x="487679" y="3910742"/>
            <a:ext cx="81076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r>
              <a:rPr lang="en-US" sz="1050" dirty="0">
                <a:solidFill>
                  <a:schemeClr val="tx1">
                    <a:lumMod val="65000"/>
                    <a:lumOff val="35000"/>
                  </a:schemeClr>
                </a:solidFill>
              </a:rPr>
              <a:t>Debt Stacking assumes that you add no additional debt and make the same monthly payment each month using the Debt Stacking method. Debt Stacking assumes that when you pay off the first target account, you then apply the amount of money you were paying toward the first target account to the next target account and continue with this process until you have paid off </a:t>
            </a:r>
            <a:r>
              <a:rPr lang="en-US" sz="1050" dirty="0" smtClean="0">
                <a:solidFill>
                  <a:schemeClr val="tx1">
                    <a:lumMod val="65000"/>
                    <a:lumOff val="35000"/>
                  </a:schemeClr>
                </a:solidFill>
              </a:rPr>
              <a:t>all </a:t>
            </a:r>
            <a:r>
              <a:rPr lang="en-US" sz="1050" dirty="0">
                <a:solidFill>
                  <a:schemeClr val="tx1">
                    <a:lumMod val="65000"/>
                    <a:lumOff val="35000"/>
                  </a:schemeClr>
                </a:solidFill>
              </a:rPr>
              <a:t>the debts you have targeted.</a:t>
            </a:r>
          </a:p>
        </p:txBody>
      </p:sp>
    </p:spTree>
    <p:extLst>
      <p:ext uri="{BB962C8B-B14F-4D97-AF65-F5344CB8AC3E}">
        <p14:creationId xmlns:p14="http://schemas.microsoft.com/office/powerpoint/2010/main" val="94261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
          <p:cNvSpPr>
            <a:spLocks noGrp="1"/>
          </p:cNvSpPr>
          <p:nvPr>
            <p:ph type="title"/>
          </p:nvPr>
        </p:nvSpPr>
        <p:spPr>
          <a:xfrm>
            <a:off x="123826" y="27385"/>
            <a:ext cx="7902574" cy="867965"/>
          </a:xfrm>
        </p:spPr>
        <p:txBody>
          <a:bodyPr>
            <a:normAutofit fontScale="90000"/>
          </a:bodyPr>
          <a:lstStyle/>
          <a:p>
            <a:r>
              <a:rPr lang="en-US" altLang="en-US" sz="4000" dirty="0" smtClean="0"/>
              <a:t>Avoid These Common Credit Mistakes</a:t>
            </a:r>
          </a:p>
        </p:txBody>
      </p:sp>
      <p:sp>
        <p:nvSpPr>
          <p:cNvPr id="128011" name="Rectangle 11"/>
          <p:cNvSpPr>
            <a:spLocks noGrp="1"/>
          </p:cNvSpPr>
          <p:nvPr>
            <p:ph idx="1"/>
          </p:nvPr>
        </p:nvSpPr>
        <p:spPr>
          <a:xfrm>
            <a:off x="476250" y="1343025"/>
            <a:ext cx="8229600" cy="3394472"/>
          </a:xfrm>
        </p:spPr>
        <p:txBody>
          <a:bodyPr/>
          <a:lstStyle/>
          <a:p>
            <a:pPr marL="457200" indent="-457200">
              <a:lnSpc>
                <a:spcPct val="90000"/>
              </a:lnSpc>
              <a:spcAft>
                <a:spcPct val="50000"/>
              </a:spcAft>
              <a:buFont typeface="Trebuchet MS" pitchFamily="34" charset="0"/>
              <a:buAutoNum type="arabicPeriod"/>
            </a:pPr>
            <a:r>
              <a:rPr lang="en-US" altLang="en-US" sz="2800" dirty="0" smtClean="0"/>
              <a:t>Not valuing your credit </a:t>
            </a:r>
          </a:p>
          <a:p>
            <a:pPr marL="457200" indent="-457200">
              <a:lnSpc>
                <a:spcPct val="90000"/>
              </a:lnSpc>
              <a:spcAft>
                <a:spcPct val="50000"/>
              </a:spcAft>
              <a:buFont typeface="Trebuchet MS" pitchFamily="34" charset="0"/>
              <a:buAutoNum type="arabicPeriod"/>
            </a:pPr>
            <a:r>
              <a:rPr lang="en-US" altLang="en-US" sz="2800" dirty="0" smtClean="0">
                <a:solidFill>
                  <a:srgbClr val="33868D"/>
                </a:solidFill>
              </a:rPr>
              <a:t>Raising credit card limits</a:t>
            </a:r>
          </a:p>
          <a:p>
            <a:pPr marL="457200" indent="-457200">
              <a:lnSpc>
                <a:spcPct val="90000"/>
              </a:lnSpc>
              <a:spcAft>
                <a:spcPct val="50000"/>
              </a:spcAft>
              <a:buFont typeface="Trebuchet MS" pitchFamily="34" charset="0"/>
              <a:buAutoNum type="arabicPeriod"/>
            </a:pPr>
            <a:r>
              <a:rPr lang="en-US" altLang="en-US" sz="2800" dirty="0" smtClean="0"/>
              <a:t>Not monitoring your credit history</a:t>
            </a:r>
          </a:p>
          <a:p>
            <a:pPr marL="457200" indent="-457200">
              <a:lnSpc>
                <a:spcPct val="90000"/>
              </a:lnSpc>
              <a:spcAft>
                <a:spcPct val="50000"/>
              </a:spcAft>
              <a:buFont typeface="Trebuchet MS" pitchFamily="34" charset="0"/>
              <a:buAutoNum type="arabicPeriod"/>
            </a:pPr>
            <a:r>
              <a:rPr lang="en-US" altLang="en-US" sz="2800" dirty="0" smtClean="0">
                <a:solidFill>
                  <a:srgbClr val="33868D"/>
                </a:solidFill>
              </a:rPr>
              <a:t>Not monitoring your credit score </a:t>
            </a:r>
          </a:p>
          <a:p>
            <a:pPr marL="457200" indent="-457200">
              <a:lnSpc>
                <a:spcPct val="90000"/>
              </a:lnSpc>
              <a:spcAft>
                <a:spcPct val="50000"/>
              </a:spcAft>
              <a:buFont typeface="Trebuchet MS" pitchFamily="34" charset="0"/>
              <a:buAutoNum type="arabicPeriod"/>
            </a:pPr>
            <a:r>
              <a:rPr lang="en-US" altLang="en-US" sz="2800" dirty="0" smtClean="0"/>
              <a:t>Not knowing your interest rate and fees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3657601" y="228601"/>
            <a:ext cx="4805363" cy="3908822"/>
          </a:xfrm>
        </p:spPr>
        <p:txBody>
          <a:bodyPr/>
          <a:lstStyle/>
          <a:p>
            <a:pPr eaLnBrk="1" hangingPunct="1"/>
            <a:r>
              <a:rPr lang="en-US" altLang="en-US" sz="6600" dirty="0" smtClean="0">
                <a:solidFill>
                  <a:schemeClr val="bg1"/>
                </a:solidFill>
              </a:rPr>
              <a:t>Buy the Right Kind of Life Insurance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10" name="TextBox 9"/>
          <p:cNvSpPr txBox="1"/>
          <p:nvPr/>
        </p:nvSpPr>
        <p:spPr>
          <a:xfrm>
            <a:off x="1074059" y="667658"/>
            <a:ext cx="4731656" cy="3545586"/>
          </a:xfrm>
          <a:prstGeom prst="rect">
            <a:avLst/>
          </a:prstGeom>
          <a:noFill/>
        </p:spPr>
        <p:txBody>
          <a:bodyPr wrap="square" rtlCol="0">
            <a:spAutoFit/>
          </a:bodyPr>
          <a:lstStyle/>
          <a:p>
            <a:pPr>
              <a:lnSpc>
                <a:spcPct val="85000"/>
              </a:lnSpc>
            </a:pPr>
            <a:r>
              <a:rPr lang="en-US" sz="6600" dirty="0" smtClean="0">
                <a:solidFill>
                  <a:schemeClr val="bg1"/>
                </a:solidFill>
              </a:rPr>
              <a:t>BUY THE</a:t>
            </a:r>
          </a:p>
          <a:p>
            <a:pPr>
              <a:lnSpc>
                <a:spcPct val="85000"/>
              </a:lnSpc>
            </a:pPr>
            <a:r>
              <a:rPr lang="en-US" sz="6600" dirty="0" smtClean="0">
                <a:solidFill>
                  <a:schemeClr val="bg1"/>
                </a:solidFill>
              </a:rPr>
              <a:t>RIGHT KIND</a:t>
            </a:r>
          </a:p>
          <a:p>
            <a:pPr>
              <a:lnSpc>
                <a:spcPct val="85000"/>
              </a:lnSpc>
            </a:pPr>
            <a:r>
              <a:rPr lang="en-US" sz="6600" dirty="0" smtClean="0">
                <a:solidFill>
                  <a:schemeClr val="bg1"/>
                </a:solidFill>
              </a:rPr>
              <a:t>OF LIFE</a:t>
            </a:r>
          </a:p>
          <a:p>
            <a:pPr>
              <a:lnSpc>
                <a:spcPct val="85000"/>
              </a:lnSpc>
            </a:pPr>
            <a:r>
              <a:rPr lang="en-US" sz="6600" dirty="0" smtClean="0">
                <a:solidFill>
                  <a:schemeClr val="bg1"/>
                </a:solidFill>
              </a:rPr>
              <a:t>INSURANCE</a:t>
            </a:r>
            <a:endParaRPr lang="en-US" sz="6600" dirty="0">
              <a:solidFill>
                <a:schemeClr val="bg1"/>
              </a:solidFill>
            </a:endParaRPr>
          </a:p>
        </p:txBody>
      </p:sp>
      <p:sp>
        <p:nvSpPr>
          <p:cNvPr id="4"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95000"/>
                  </a:schemeClr>
                </a:solidFill>
                <a:ea typeface="Arial Unicode MS" panose="020B0604020202020204" pitchFamily="34" charset="-128"/>
              </a:rPr>
              <a:pPr eaLnBrk="1" hangingPunct="1">
                <a:defRPr/>
              </a:pPr>
              <a:t>24</a:t>
            </a:fld>
            <a:endParaRPr lang="en-US" sz="1000" dirty="0" smtClean="0">
              <a:solidFill>
                <a:schemeClr val="bg1">
                  <a:lumMod val="95000"/>
                </a:schemeClr>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Grp="1"/>
          </p:cNvSpPr>
          <p:nvPr>
            <p:ph type="title" idx="4294967295"/>
          </p:nvPr>
        </p:nvSpPr>
        <p:spPr/>
        <p:txBody>
          <a:bodyPr/>
          <a:lstStyle/>
          <a:p>
            <a:r>
              <a:rPr lang="en-US" altLang="en-US" dirty="0" smtClean="0"/>
              <a:t>The Importance of Life Insurance</a:t>
            </a:r>
          </a:p>
        </p:txBody>
      </p:sp>
      <p:sp>
        <p:nvSpPr>
          <p:cNvPr id="26637" name="Text Box 13"/>
          <p:cNvSpPr txBox="1">
            <a:spLocks noChangeArrowheads="1"/>
          </p:cNvSpPr>
          <p:nvPr/>
        </p:nvSpPr>
        <p:spPr bwMode="auto">
          <a:xfrm>
            <a:off x="2787651" y="1450181"/>
            <a:ext cx="591185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spcAft>
                <a:spcPts val="3600"/>
              </a:spcAft>
            </a:pPr>
            <a:r>
              <a:rPr lang="en-US" altLang="en-US" b="1" dirty="0">
                <a:ea typeface="Arial Unicode MS" panose="020B0604020202020204" pitchFamily="34" charset="-128"/>
              </a:rPr>
              <a:t>How much is your car </a:t>
            </a:r>
            <a:r>
              <a:rPr lang="en-US" altLang="en-US" b="1" dirty="0" smtClean="0">
                <a:ea typeface="Arial Unicode MS" panose="020B0604020202020204" pitchFamily="34" charset="-128"/>
              </a:rPr>
              <a:t>worth?</a:t>
            </a:r>
            <a:r>
              <a:rPr lang="en-US" altLang="en-US" sz="1800" dirty="0" smtClean="0">
                <a:ea typeface="Arial Unicode MS" panose="020B0604020202020204" pitchFamily="34" charset="-128"/>
              </a:rPr>
              <a:t/>
            </a:r>
            <a:br>
              <a:rPr lang="en-US" altLang="en-US" sz="1800" dirty="0" smtClean="0">
                <a:ea typeface="Arial Unicode MS" panose="020B0604020202020204" pitchFamily="34" charset="-128"/>
              </a:rPr>
            </a:br>
            <a:r>
              <a:rPr lang="en-US" altLang="en-US" sz="1800" dirty="0" smtClean="0">
                <a:ea typeface="Arial Unicode MS" panose="020B0604020202020204" pitchFamily="34" charset="-128"/>
              </a:rPr>
              <a:t>Do </a:t>
            </a:r>
            <a:r>
              <a:rPr lang="en-US" altLang="en-US" sz="1800" dirty="0">
                <a:ea typeface="Arial Unicode MS" panose="020B0604020202020204" pitchFamily="34" charset="-128"/>
              </a:rPr>
              <a:t>you insure it? </a:t>
            </a:r>
          </a:p>
          <a:p>
            <a:pPr eaLnBrk="1" hangingPunct="1">
              <a:spcAft>
                <a:spcPts val="3600"/>
              </a:spcAft>
            </a:pPr>
            <a:r>
              <a:rPr lang="en-US" altLang="en-US" b="1" dirty="0">
                <a:ea typeface="Arial Unicode MS" panose="020B0604020202020204" pitchFamily="34" charset="-128"/>
              </a:rPr>
              <a:t>How much is your house </a:t>
            </a:r>
            <a:r>
              <a:rPr lang="en-US" altLang="en-US" b="1" dirty="0" smtClean="0">
                <a:ea typeface="Arial Unicode MS" panose="020B0604020202020204" pitchFamily="34" charset="-128"/>
              </a:rPr>
              <a:t>worth?</a:t>
            </a:r>
            <a:r>
              <a:rPr lang="en-US" altLang="en-US" sz="1800" dirty="0" smtClean="0">
                <a:ea typeface="Arial Unicode MS" panose="020B0604020202020204" pitchFamily="34" charset="-128"/>
              </a:rPr>
              <a:t/>
            </a:r>
            <a:br>
              <a:rPr lang="en-US" altLang="en-US" sz="1800" dirty="0" smtClean="0">
                <a:ea typeface="Arial Unicode MS" panose="020B0604020202020204" pitchFamily="34" charset="-128"/>
              </a:rPr>
            </a:br>
            <a:r>
              <a:rPr lang="en-US" altLang="en-US" sz="1800" dirty="0" smtClean="0">
                <a:ea typeface="Arial Unicode MS" panose="020B0604020202020204" pitchFamily="34" charset="-128"/>
              </a:rPr>
              <a:t>Do </a:t>
            </a:r>
            <a:r>
              <a:rPr lang="en-US" altLang="en-US" sz="1800" dirty="0">
                <a:ea typeface="Arial Unicode MS" panose="020B0604020202020204" pitchFamily="34" charset="-128"/>
              </a:rPr>
              <a:t>you insure it?</a:t>
            </a:r>
          </a:p>
          <a:p>
            <a:pPr eaLnBrk="1" hangingPunct="1">
              <a:spcAft>
                <a:spcPts val="3600"/>
              </a:spcAft>
            </a:pPr>
            <a:r>
              <a:rPr lang="en-US" altLang="en-US" b="1" dirty="0">
                <a:ea typeface="Arial Unicode MS" panose="020B0604020202020204" pitchFamily="34" charset="-128"/>
              </a:rPr>
              <a:t>How much is your life worth?</a:t>
            </a:r>
            <a:br>
              <a:rPr lang="en-US" altLang="en-US" b="1" dirty="0">
                <a:ea typeface="Arial Unicode MS" panose="020B0604020202020204" pitchFamily="34" charset="-128"/>
              </a:rPr>
            </a:br>
            <a:r>
              <a:rPr lang="en-US" altLang="en-US" sz="1800" dirty="0">
                <a:ea typeface="Arial Unicode MS" panose="020B0604020202020204" pitchFamily="34" charset="-128"/>
              </a:rPr>
              <a:t>Probably a lot more than your car or your house</a:t>
            </a:r>
            <a:r>
              <a:rPr lang="en-US" altLang="en-US" sz="1800" dirty="0" smtClean="0">
                <a:ea typeface="Arial Unicode MS" panose="020B0604020202020204" pitchFamily="34" charset="-128"/>
              </a:rPr>
              <a:t>!</a:t>
            </a:r>
            <a:endParaRPr lang="en-US" altLang="en-US" sz="1600" dirty="0">
              <a:ea typeface="Arial Unicode MS" panose="020B0604020202020204" pitchFamily="34" charset="-128"/>
            </a:endParaRPr>
          </a:p>
        </p:txBody>
      </p:sp>
      <p:sp>
        <p:nvSpPr>
          <p:cNvPr id="6" name="Text Box 23"/>
          <p:cNvSpPr txBox="1">
            <a:spLocks noChangeArrowheads="1"/>
          </p:cNvSpPr>
          <p:nvPr/>
        </p:nvSpPr>
        <p:spPr bwMode="auto">
          <a:xfrm>
            <a:off x="466725" y="4513660"/>
            <a:ext cx="8232776" cy="461665"/>
          </a:xfrm>
          <a:prstGeom prst="rect">
            <a:avLst/>
          </a:prstGeom>
          <a:noFill/>
          <a:ln>
            <a:noFill/>
          </a:ln>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spcAft>
                <a:spcPct val="135000"/>
              </a:spcAft>
            </a:pPr>
            <a:r>
              <a:rPr lang="en-US" altLang="en-US" dirty="0" smtClean="0">
                <a:solidFill>
                  <a:srgbClr val="DA6A5E"/>
                </a:solidFill>
                <a:ea typeface="Arial Unicode MS" panose="020B0604020202020204" pitchFamily="34" charset="-128"/>
              </a:rPr>
              <a:t>Can you afford </a:t>
            </a:r>
            <a:r>
              <a:rPr lang="en-US" altLang="ja-JP" b="1" u="sng" dirty="0" smtClean="0">
                <a:solidFill>
                  <a:srgbClr val="DA6A5E"/>
                </a:solidFill>
                <a:ea typeface="Arial Unicode MS" pitchFamily="34" charset="-128"/>
                <a:cs typeface="Arial Unicode MS" pitchFamily="34" charset="-128"/>
              </a:rPr>
              <a:t>NOT</a:t>
            </a:r>
            <a:r>
              <a:rPr lang="en-US" altLang="ja-JP" b="1" dirty="0" smtClean="0">
                <a:solidFill>
                  <a:srgbClr val="DA6A5E"/>
                </a:solidFill>
                <a:ea typeface="Arial Unicode MS" pitchFamily="34" charset="-128"/>
                <a:cs typeface="Arial Unicode MS" pitchFamily="34" charset="-128"/>
              </a:rPr>
              <a:t> </a:t>
            </a:r>
            <a:r>
              <a:rPr lang="en-US" altLang="ja-JP" dirty="0">
                <a:solidFill>
                  <a:srgbClr val="DA6A5E"/>
                </a:solidFill>
                <a:ea typeface="Arial Unicode MS" pitchFamily="34" charset="-128"/>
                <a:cs typeface="Arial Unicode MS" pitchFamily="34" charset="-128"/>
              </a:rPr>
              <a:t>to insure your </a:t>
            </a:r>
            <a:r>
              <a:rPr lang="en-US" altLang="ja-JP" dirty="0" smtClean="0">
                <a:solidFill>
                  <a:srgbClr val="DA6A5E"/>
                </a:solidFill>
                <a:ea typeface="Arial Unicode MS" pitchFamily="34" charset="-128"/>
                <a:cs typeface="Arial Unicode MS" pitchFamily="34" charset="-128"/>
              </a:rPr>
              <a:t>life?</a:t>
            </a:r>
            <a:endParaRPr lang="en-US" altLang="en-US" sz="1800" dirty="0">
              <a:solidFill>
                <a:srgbClr val="DA6A5E"/>
              </a:solidFill>
              <a:ea typeface="Arial Unicode MS" pitchFamily="34" charset="-128"/>
              <a:cs typeface="Arial Unicode MS" pitchFamily="34" charset="-128"/>
            </a:endParaRP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0" y="1276350"/>
            <a:ext cx="1057275" cy="1019175"/>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04975" y="2352675"/>
            <a:ext cx="1057275" cy="1028700"/>
          </a:xfrm>
          <a:prstGeom prst="rect">
            <a:avLst/>
          </a:prstGeom>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3550" y="3419475"/>
            <a:ext cx="1038225" cy="10001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p:cNvSpPr>
          <p:nvPr>
            <p:ph type="title" idx="4294967295"/>
          </p:nvPr>
        </p:nvSpPr>
        <p:spPr/>
        <p:txBody>
          <a:bodyPr/>
          <a:lstStyle/>
          <a:p>
            <a:r>
              <a:rPr lang="en-US" altLang="en-US" sz="3200" dirty="0" smtClean="0"/>
              <a:t>The Theory of Decreasing Responsibility</a:t>
            </a:r>
          </a:p>
        </p:txBody>
      </p:sp>
      <p:sp>
        <p:nvSpPr>
          <p:cNvPr id="27660" name="Text Box 12"/>
          <p:cNvSpPr txBox="1">
            <a:spLocks noChangeArrowheads="1"/>
          </p:cNvSpPr>
          <p:nvPr/>
        </p:nvSpPr>
        <p:spPr bwMode="auto">
          <a:xfrm>
            <a:off x="85725" y="3739375"/>
            <a:ext cx="4228192" cy="139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spcAft>
                <a:spcPts val="600"/>
              </a:spcAft>
            </a:pPr>
            <a:r>
              <a:rPr lang="en-US" altLang="en-US" sz="1800" b="1" dirty="0" smtClean="0">
                <a:solidFill>
                  <a:srgbClr val="33868D"/>
                </a:solidFill>
                <a:ea typeface="Arial Unicode MS" panose="020B0604020202020204" pitchFamily="34" charset="-128"/>
              </a:rPr>
              <a:t>Today</a:t>
            </a:r>
          </a:p>
          <a:p>
            <a:pPr algn="r" eaLnBrk="1" hangingPunct="1">
              <a:lnSpc>
                <a:spcPct val="85000"/>
              </a:lnSpc>
              <a:spcAft>
                <a:spcPts val="600"/>
              </a:spcAft>
            </a:pPr>
            <a:r>
              <a:rPr lang="en-US" altLang="en-US" sz="1800" dirty="0" smtClean="0">
                <a:ea typeface="Arial Unicode MS" panose="020B0604020202020204" pitchFamily="34" charset="-128"/>
              </a:rPr>
              <a:t>Young children</a:t>
            </a:r>
            <a:br>
              <a:rPr lang="en-US" altLang="en-US" sz="1800" dirty="0" smtClean="0">
                <a:ea typeface="Arial Unicode MS" panose="020B0604020202020204" pitchFamily="34" charset="-128"/>
              </a:rPr>
            </a:br>
            <a:r>
              <a:rPr lang="en-US" altLang="en-US" sz="1800" dirty="0" smtClean="0">
                <a:ea typeface="Arial Unicode MS" panose="020B0604020202020204" pitchFamily="34" charset="-128"/>
              </a:rPr>
              <a:t>High debt</a:t>
            </a:r>
            <a:br>
              <a:rPr lang="en-US" altLang="en-US" sz="1800" dirty="0" smtClean="0">
                <a:ea typeface="Arial Unicode MS" panose="020B0604020202020204" pitchFamily="34" charset="-128"/>
              </a:rPr>
            </a:br>
            <a:r>
              <a:rPr lang="en-US" altLang="en-US" sz="1800" dirty="0" smtClean="0">
                <a:ea typeface="Arial Unicode MS" panose="020B0604020202020204" pitchFamily="34" charset="-128"/>
              </a:rPr>
              <a:t>House mortgage</a:t>
            </a:r>
          </a:p>
          <a:p>
            <a:pPr algn="r" eaLnBrk="1" hangingPunct="1">
              <a:lnSpc>
                <a:spcPct val="85000"/>
              </a:lnSpc>
              <a:spcAft>
                <a:spcPts val="600"/>
              </a:spcAft>
            </a:pPr>
            <a:r>
              <a:rPr lang="en-US" altLang="en-US" sz="1600" b="1" dirty="0" smtClean="0">
                <a:solidFill>
                  <a:schemeClr val="tx1">
                    <a:lumMod val="75000"/>
                    <a:lumOff val="25000"/>
                  </a:schemeClr>
                </a:solidFill>
                <a:ea typeface="Arial Unicode MS" panose="020B0604020202020204" pitchFamily="34" charset="-128"/>
              </a:rPr>
              <a:t>Loss </a:t>
            </a:r>
            <a:r>
              <a:rPr lang="en-US" altLang="en-US" sz="1600" b="1" dirty="0">
                <a:solidFill>
                  <a:schemeClr val="tx1">
                    <a:lumMod val="75000"/>
                    <a:lumOff val="25000"/>
                  </a:schemeClr>
                </a:solidFill>
                <a:ea typeface="Arial Unicode MS" panose="020B0604020202020204" pitchFamily="34" charset="-128"/>
              </a:rPr>
              <a:t>of income </a:t>
            </a:r>
            <a:r>
              <a:rPr lang="en-US" altLang="en-US" sz="1600" b="1" dirty="0" smtClean="0">
                <a:solidFill>
                  <a:schemeClr val="tx1">
                    <a:lumMod val="75000"/>
                    <a:lumOff val="25000"/>
                  </a:schemeClr>
                </a:solidFill>
                <a:ea typeface="Arial Unicode MS" panose="020B0604020202020204" pitchFamily="34" charset="-128"/>
              </a:rPr>
              <a:t>would </a:t>
            </a:r>
            <a:r>
              <a:rPr lang="en-US" altLang="en-US" sz="1600" b="1" dirty="0">
                <a:solidFill>
                  <a:schemeClr val="tx1">
                    <a:lumMod val="75000"/>
                    <a:lumOff val="25000"/>
                  </a:schemeClr>
                </a:solidFill>
                <a:ea typeface="Arial Unicode MS" panose="020B0604020202020204" pitchFamily="34" charset="-128"/>
              </a:rPr>
              <a:t>be devastating</a:t>
            </a:r>
          </a:p>
        </p:txBody>
      </p:sp>
      <p:sp>
        <p:nvSpPr>
          <p:cNvPr id="27661" name="Text Box 13"/>
          <p:cNvSpPr txBox="1">
            <a:spLocks noChangeArrowheads="1"/>
          </p:cNvSpPr>
          <p:nvPr/>
        </p:nvSpPr>
        <p:spPr bwMode="auto">
          <a:xfrm>
            <a:off x="4798378" y="3739828"/>
            <a:ext cx="3303587" cy="139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600"/>
              </a:spcAft>
            </a:pPr>
            <a:r>
              <a:rPr lang="en-US" altLang="en-US" sz="1800" b="1" dirty="0">
                <a:solidFill>
                  <a:srgbClr val="DA6A5E"/>
                </a:solidFill>
                <a:ea typeface="Arial Unicode MS" panose="020B0604020202020204" pitchFamily="34" charset="-128"/>
              </a:rPr>
              <a:t>At </a:t>
            </a:r>
            <a:r>
              <a:rPr lang="en-US" altLang="en-US" sz="1800" b="1" dirty="0" smtClean="0">
                <a:solidFill>
                  <a:srgbClr val="DA6A5E"/>
                </a:solidFill>
                <a:ea typeface="Arial Unicode MS" panose="020B0604020202020204" pitchFamily="34" charset="-128"/>
              </a:rPr>
              <a:t>Retirement</a:t>
            </a:r>
          </a:p>
          <a:p>
            <a:pPr eaLnBrk="1" hangingPunct="1">
              <a:lnSpc>
                <a:spcPct val="85000"/>
              </a:lnSpc>
              <a:spcAft>
                <a:spcPts val="600"/>
              </a:spcAft>
            </a:pPr>
            <a:r>
              <a:rPr lang="en-US" altLang="en-US" sz="1800" dirty="0" smtClean="0">
                <a:ea typeface="Arial Unicode MS" panose="020B0604020202020204" pitchFamily="34" charset="-128"/>
              </a:rPr>
              <a:t>Grown children</a:t>
            </a:r>
            <a:br>
              <a:rPr lang="en-US" altLang="en-US" sz="1800" dirty="0" smtClean="0">
                <a:ea typeface="Arial Unicode MS" panose="020B0604020202020204" pitchFamily="34" charset="-128"/>
              </a:rPr>
            </a:br>
            <a:r>
              <a:rPr lang="en-US" altLang="en-US" sz="1800" dirty="0" smtClean="0">
                <a:ea typeface="Arial Unicode MS" panose="020B0604020202020204" pitchFamily="34" charset="-128"/>
              </a:rPr>
              <a:t>Lower debt</a:t>
            </a:r>
            <a:br>
              <a:rPr lang="en-US" altLang="en-US" sz="1800" dirty="0" smtClean="0">
                <a:ea typeface="Arial Unicode MS" panose="020B0604020202020204" pitchFamily="34" charset="-128"/>
              </a:rPr>
            </a:br>
            <a:r>
              <a:rPr lang="en-US" altLang="en-US" sz="1800" dirty="0" smtClean="0">
                <a:ea typeface="Arial Unicode MS" panose="020B0604020202020204" pitchFamily="34" charset="-128"/>
              </a:rPr>
              <a:t>Mortgage paid</a:t>
            </a:r>
            <a:endParaRPr lang="en-US" altLang="en-US" sz="1800" dirty="0">
              <a:ea typeface="Arial Unicode MS" panose="020B0604020202020204" pitchFamily="34" charset="-128"/>
            </a:endParaRPr>
          </a:p>
          <a:p>
            <a:pPr eaLnBrk="1" hangingPunct="1">
              <a:lnSpc>
                <a:spcPct val="85000"/>
              </a:lnSpc>
              <a:spcAft>
                <a:spcPts val="600"/>
              </a:spcAft>
            </a:pPr>
            <a:r>
              <a:rPr lang="en-US" altLang="en-US" sz="1600" b="1" dirty="0" smtClean="0">
                <a:solidFill>
                  <a:schemeClr val="tx1">
                    <a:lumMod val="75000"/>
                    <a:lumOff val="25000"/>
                  </a:schemeClr>
                </a:solidFill>
                <a:ea typeface="Arial Unicode MS" panose="020B0604020202020204" pitchFamily="34" charset="-128"/>
              </a:rPr>
              <a:t>Retirement </a:t>
            </a:r>
            <a:r>
              <a:rPr lang="en-US" altLang="en-US" sz="1600" b="1" dirty="0">
                <a:solidFill>
                  <a:schemeClr val="tx1">
                    <a:lumMod val="75000"/>
                    <a:lumOff val="25000"/>
                  </a:schemeClr>
                </a:solidFill>
                <a:ea typeface="Arial Unicode MS" panose="020B0604020202020204" pitchFamily="34" charset="-128"/>
              </a:rPr>
              <a:t>income needed</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971" y="1123881"/>
            <a:ext cx="8229600" cy="2600553"/>
          </a:xfrm>
          <a:prstGeom prst="rect">
            <a:avLst/>
          </a:prstGeom>
          <a:noFill/>
          <a:ln>
            <a:noFill/>
          </a:ln>
        </p:spPr>
      </p:pic>
      <p:grpSp>
        <p:nvGrpSpPr>
          <p:cNvPr id="29" name="Group 28"/>
          <p:cNvGrpSpPr/>
          <p:nvPr/>
        </p:nvGrpSpPr>
        <p:grpSpPr>
          <a:xfrm>
            <a:off x="2105025" y="3467100"/>
            <a:ext cx="1457325" cy="434975"/>
            <a:chOff x="2105025" y="3467100"/>
            <a:chExt cx="1457325" cy="434975"/>
          </a:xfrm>
        </p:grpSpPr>
        <p:cxnSp>
          <p:nvCxnSpPr>
            <p:cNvPr id="26" name="Straight Connector 25"/>
            <p:cNvCxnSpPr/>
            <p:nvPr/>
          </p:nvCxnSpPr>
          <p:spPr>
            <a:xfrm>
              <a:off x="2120900" y="3467100"/>
              <a:ext cx="0" cy="434975"/>
            </a:xfrm>
            <a:prstGeom prst="line">
              <a:avLst/>
            </a:prstGeom>
            <a:ln w="28575">
              <a:solidFill>
                <a:srgbClr val="33868D"/>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05025" y="3886200"/>
              <a:ext cx="1457325" cy="0"/>
            </a:xfrm>
            <a:prstGeom prst="line">
              <a:avLst/>
            </a:prstGeom>
            <a:ln w="28575">
              <a:solidFill>
                <a:srgbClr val="33868D"/>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448425" y="3448050"/>
            <a:ext cx="1333500" cy="441325"/>
            <a:chOff x="6448425" y="3448050"/>
            <a:chExt cx="1333500" cy="441325"/>
          </a:xfrm>
        </p:grpSpPr>
        <p:cxnSp>
          <p:nvCxnSpPr>
            <p:cNvPr id="27" name="Straight Connector 26"/>
            <p:cNvCxnSpPr/>
            <p:nvPr/>
          </p:nvCxnSpPr>
          <p:spPr>
            <a:xfrm>
              <a:off x="7766050" y="3448050"/>
              <a:ext cx="0" cy="441325"/>
            </a:xfrm>
            <a:prstGeom prst="line">
              <a:avLst/>
            </a:prstGeom>
            <a:ln w="28575">
              <a:solidFill>
                <a:srgbClr val="DA6A5E"/>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448425" y="3886200"/>
              <a:ext cx="1333500" cy="0"/>
            </a:xfrm>
            <a:prstGeom prst="line">
              <a:avLst/>
            </a:prstGeom>
            <a:ln w="28575">
              <a:solidFill>
                <a:srgbClr val="DA6A5E"/>
              </a:solidFill>
              <a:prstDash val="sysDash"/>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4295776" y="4200525"/>
            <a:ext cx="542924"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92601" y="4441825"/>
            <a:ext cx="542924"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289426" y="4683125"/>
            <a:ext cx="542924"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286251" y="4962525"/>
            <a:ext cx="542924" cy="0"/>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4229100"/>
          </a:xfrm>
          <a:prstGeom prst="rect">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3" name="Rectangle 8"/>
          <p:cNvSpPr>
            <a:spLocks noGrp="1"/>
          </p:cNvSpPr>
          <p:nvPr>
            <p:ph type="title"/>
          </p:nvPr>
        </p:nvSpPr>
        <p:spPr/>
        <p:txBody>
          <a:bodyPr/>
          <a:lstStyle/>
          <a:p>
            <a:r>
              <a:rPr lang="en-US" altLang="en-US" dirty="0" smtClean="0"/>
              <a:t>What the Experts Say</a:t>
            </a:r>
          </a:p>
        </p:txBody>
      </p:sp>
      <p:sp>
        <p:nvSpPr>
          <p:cNvPr id="31753" name="Rectangle 9"/>
          <p:cNvSpPr>
            <a:spLocks noGrp="1"/>
          </p:cNvSpPr>
          <p:nvPr>
            <p:ph idx="1"/>
          </p:nvPr>
        </p:nvSpPr>
        <p:spPr>
          <a:xfrm>
            <a:off x="338046" y="1361682"/>
            <a:ext cx="4999990" cy="1770138"/>
          </a:xfrm>
          <a:ln w="3175">
            <a:solidFill>
              <a:schemeClr val="bg1"/>
            </a:solidFill>
          </a:ln>
        </p:spPr>
        <p:txBody>
          <a:bodyPr wrap="square" lIns="45720" tIns="45720" rIns="45720" bIns="45720" anchor="ctr" anchorCtr="0">
            <a:noAutofit/>
          </a:bodyPr>
          <a:lstStyle/>
          <a:p>
            <a:pPr marL="0" indent="0" algn="ctr" eaLnBrk="1" hangingPunct="1">
              <a:lnSpc>
                <a:spcPct val="80000"/>
              </a:lnSpc>
              <a:spcAft>
                <a:spcPts val="600"/>
              </a:spcAft>
              <a:buNone/>
            </a:pPr>
            <a:r>
              <a:rPr lang="en-US" altLang="ja-JP" sz="1800" dirty="0" smtClean="0">
                <a:solidFill>
                  <a:schemeClr val="bg1"/>
                </a:solidFill>
              </a:rPr>
              <a:t>“Term insurance is pure protection, like fire </a:t>
            </a:r>
            <a:br>
              <a:rPr lang="en-US" altLang="ja-JP" sz="1800" dirty="0" smtClean="0">
                <a:solidFill>
                  <a:schemeClr val="bg1"/>
                </a:solidFill>
              </a:rPr>
            </a:br>
            <a:r>
              <a:rPr lang="en-US" altLang="ja-JP" sz="1800" dirty="0" smtClean="0">
                <a:solidFill>
                  <a:schemeClr val="bg1"/>
                </a:solidFill>
              </a:rPr>
              <a:t>insurance or auto insurance, its sole function </a:t>
            </a:r>
            <a:br>
              <a:rPr lang="en-US" altLang="ja-JP" sz="1800" dirty="0" smtClean="0">
                <a:solidFill>
                  <a:schemeClr val="bg1"/>
                </a:solidFill>
              </a:rPr>
            </a:br>
            <a:r>
              <a:rPr lang="en-US" altLang="ja-JP" sz="1800" dirty="0" smtClean="0">
                <a:solidFill>
                  <a:schemeClr val="bg1"/>
                </a:solidFill>
              </a:rPr>
              <a:t>is to support your family if you die. You can </a:t>
            </a:r>
            <a:br>
              <a:rPr lang="en-US" altLang="ja-JP" sz="1800" dirty="0" smtClean="0">
                <a:solidFill>
                  <a:schemeClr val="bg1"/>
                </a:solidFill>
              </a:rPr>
            </a:br>
            <a:r>
              <a:rPr lang="en-US" altLang="ja-JP" sz="1800" dirty="0" smtClean="0">
                <a:solidFill>
                  <a:schemeClr val="bg1"/>
                </a:solidFill>
              </a:rPr>
              <a:t>buy large amounts of coverage for modest </a:t>
            </a:r>
            <a:br>
              <a:rPr lang="en-US" altLang="ja-JP" sz="1800" dirty="0" smtClean="0">
                <a:solidFill>
                  <a:schemeClr val="bg1"/>
                </a:solidFill>
              </a:rPr>
            </a:br>
            <a:r>
              <a:rPr lang="en-US" altLang="ja-JP" sz="1800" dirty="0" smtClean="0">
                <a:solidFill>
                  <a:schemeClr val="bg1"/>
                </a:solidFill>
              </a:rPr>
              <a:t>amounts of money — and big policies are </a:t>
            </a:r>
            <a:br>
              <a:rPr lang="en-US" altLang="ja-JP" sz="1800" dirty="0" smtClean="0">
                <a:solidFill>
                  <a:schemeClr val="bg1"/>
                </a:solidFill>
              </a:rPr>
            </a:br>
            <a:r>
              <a:rPr lang="en-US" altLang="ja-JP" sz="1800" dirty="0" smtClean="0">
                <a:solidFill>
                  <a:schemeClr val="bg1"/>
                </a:solidFill>
              </a:rPr>
              <a:t>what your spouse and children need.”</a:t>
            </a:r>
          </a:p>
          <a:p>
            <a:pPr marL="0" indent="0" algn="ctr" eaLnBrk="1" hangingPunct="1">
              <a:lnSpc>
                <a:spcPct val="80000"/>
              </a:lnSpc>
              <a:spcAft>
                <a:spcPts val="600"/>
              </a:spcAft>
              <a:buNone/>
            </a:pPr>
            <a:r>
              <a:rPr lang="en-US" altLang="ja-JP" sz="1200" u="sng" dirty="0" smtClean="0">
                <a:solidFill>
                  <a:schemeClr val="bg1"/>
                </a:solidFill>
              </a:rPr>
              <a:t>Making the Most of Your Money Now</a:t>
            </a:r>
            <a:r>
              <a:rPr lang="en-US" altLang="ja-JP" sz="1200" dirty="0" smtClean="0">
                <a:solidFill>
                  <a:schemeClr val="bg1"/>
                </a:solidFill>
              </a:rPr>
              <a:t>, Jane Bryant Quinn</a:t>
            </a:r>
            <a:endParaRPr lang="en-US" altLang="en-US" sz="1200" dirty="0" smtClean="0">
              <a:solidFill>
                <a:schemeClr val="bg1"/>
              </a:solidFill>
            </a:endParaRPr>
          </a:p>
        </p:txBody>
      </p:sp>
      <p:sp>
        <p:nvSpPr>
          <p:cNvPr id="4" name="Rectangle 9"/>
          <p:cNvSpPr txBox="1">
            <a:spLocks/>
          </p:cNvSpPr>
          <p:nvPr/>
        </p:nvSpPr>
        <p:spPr bwMode="auto">
          <a:xfrm>
            <a:off x="5657624" y="1361858"/>
            <a:ext cx="3162300" cy="1773936"/>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45720" tIns="45720" rIns="45720" bIns="45720" numCol="1" anchor="ctr" anchorCtr="0" compatLnSpc="1">
            <a:prstTxWarp prst="textNoShape">
              <a:avLst/>
            </a:prstTxWarp>
            <a:noAutofit/>
          </a:bodyPr>
          <a:lstStyle>
            <a:lvl1pPr marL="342900" indent="-342900" algn="l" rtl="0" eaLnBrk="0" fontAlgn="base" hangingPunct="0">
              <a:lnSpc>
                <a:spcPct val="85000"/>
              </a:lnSpc>
              <a:spcBef>
                <a:spcPct val="0"/>
              </a:spcBef>
              <a:spcAft>
                <a:spcPts val="1200"/>
              </a:spcAft>
              <a:buFont typeface="Trebuchet MS" pitchFamily="34" charset="0"/>
              <a:buChar char="•"/>
              <a:defRPr sz="3200" kern="1200">
                <a:solidFill>
                  <a:schemeClr val="tx1"/>
                </a:solidFill>
                <a:latin typeface="Trebuchet MS" pitchFamily="34" charset="0"/>
                <a:ea typeface="Arial Unicode MS" panose="020B0604020202020204" pitchFamily="34" charset="-128"/>
                <a:cs typeface="Arial Unicode MS" pitchFamily="34" charset="-128"/>
              </a:defRPr>
            </a:lvl1pPr>
            <a:lvl2pPr marL="742950" indent="-285750" algn="l" rtl="0" eaLnBrk="0" fontAlgn="base" hangingPunct="0">
              <a:lnSpc>
                <a:spcPct val="85000"/>
              </a:lnSpc>
              <a:spcBef>
                <a:spcPct val="0"/>
              </a:spcBef>
              <a:spcAft>
                <a:spcPts val="1200"/>
              </a:spcAft>
              <a:buFont typeface="Trebuchet MS" pitchFamily="34" charset="0"/>
              <a:buChar char="–"/>
              <a:defRPr sz="2800" kern="1200">
                <a:solidFill>
                  <a:schemeClr val="tx1"/>
                </a:solidFill>
                <a:latin typeface="Trebuchet MS" pitchFamily="34" charset="0"/>
                <a:ea typeface="Arial Unicode MS" pitchFamily="34" charset="-128"/>
                <a:cs typeface="Arial Unicode MS" pitchFamily="34" charset="-128"/>
              </a:defRPr>
            </a:lvl2pPr>
            <a:lvl3pPr marL="1143000" indent="-228600" algn="l" rtl="0" eaLnBrk="0" fontAlgn="base" hangingPunct="0">
              <a:lnSpc>
                <a:spcPct val="85000"/>
              </a:lnSpc>
              <a:spcBef>
                <a:spcPct val="0"/>
              </a:spcBef>
              <a:spcAft>
                <a:spcPts val="1200"/>
              </a:spcAft>
              <a:buFont typeface="Trebuchet MS" pitchFamily="34" charset="0"/>
              <a:buChar char="•"/>
              <a:defRPr sz="2400" kern="1200">
                <a:solidFill>
                  <a:schemeClr val="tx1"/>
                </a:solidFill>
                <a:latin typeface="Trebuchet MS" pitchFamily="34" charset="0"/>
                <a:ea typeface="Arial Unicode MS" pitchFamily="34" charset="-128"/>
                <a:cs typeface="Arial Unicode MS" pitchFamily="34" charset="-128"/>
              </a:defRPr>
            </a:lvl3pPr>
            <a:lvl4pPr marL="16002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4pPr>
            <a:lvl5pPr marL="20574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spcAft>
                <a:spcPts val="600"/>
              </a:spcAft>
              <a:buFont typeface="Trebuchet MS" pitchFamily="34" charset="0"/>
              <a:buNone/>
            </a:pPr>
            <a:r>
              <a:rPr lang="en-US" sz="1800" dirty="0" smtClean="0">
                <a:solidFill>
                  <a:schemeClr val="bg1"/>
                </a:solidFill>
              </a:rPr>
              <a:t>“In my opinion, there is only </a:t>
            </a:r>
            <a:br>
              <a:rPr lang="en-US" sz="1800" dirty="0" smtClean="0">
                <a:solidFill>
                  <a:schemeClr val="bg1"/>
                </a:solidFill>
              </a:rPr>
            </a:br>
            <a:r>
              <a:rPr lang="en-US" sz="1800" dirty="0" smtClean="0">
                <a:solidFill>
                  <a:schemeClr val="bg1"/>
                </a:solidFill>
              </a:rPr>
              <a:t>one kind of life insurance </a:t>
            </a:r>
            <a:br>
              <a:rPr lang="en-US" sz="1800" dirty="0" smtClean="0">
                <a:solidFill>
                  <a:schemeClr val="bg1"/>
                </a:solidFill>
              </a:rPr>
            </a:br>
            <a:r>
              <a:rPr lang="en-US" sz="1800" dirty="0" smtClean="0">
                <a:solidFill>
                  <a:schemeClr val="bg1"/>
                </a:solidFill>
              </a:rPr>
              <a:t>that makes sense for the </a:t>
            </a:r>
            <a:br>
              <a:rPr lang="en-US" sz="1800" dirty="0" smtClean="0">
                <a:solidFill>
                  <a:schemeClr val="bg1"/>
                </a:solidFill>
              </a:rPr>
            </a:br>
            <a:r>
              <a:rPr lang="en-US" sz="1800" dirty="0" smtClean="0">
                <a:solidFill>
                  <a:schemeClr val="bg1"/>
                </a:solidFill>
              </a:rPr>
              <a:t>vast majority of us: term </a:t>
            </a:r>
            <a:br>
              <a:rPr lang="en-US" sz="1800" dirty="0" smtClean="0">
                <a:solidFill>
                  <a:schemeClr val="bg1"/>
                </a:solidFill>
              </a:rPr>
            </a:br>
            <a:r>
              <a:rPr lang="en-US" sz="1800" dirty="0" smtClean="0">
                <a:solidFill>
                  <a:schemeClr val="bg1"/>
                </a:solidFill>
              </a:rPr>
              <a:t>life insurance.”</a:t>
            </a:r>
            <a:endParaRPr lang="en-US" sz="2000" dirty="0">
              <a:solidFill>
                <a:schemeClr val="bg1"/>
              </a:solidFill>
            </a:endParaRPr>
          </a:p>
          <a:p>
            <a:pPr marL="0" indent="0" algn="ctr">
              <a:lnSpc>
                <a:spcPct val="80000"/>
              </a:lnSpc>
              <a:spcAft>
                <a:spcPts val="600"/>
              </a:spcAft>
              <a:buFont typeface="Trebuchet MS" pitchFamily="34" charset="0"/>
              <a:buNone/>
            </a:pPr>
            <a:r>
              <a:rPr lang="en-US" sz="1200" u="sng" dirty="0" smtClean="0">
                <a:solidFill>
                  <a:schemeClr val="bg1"/>
                </a:solidFill>
              </a:rPr>
              <a:t>The Road to Wealth: A Comprehensive </a:t>
            </a:r>
            <a:br>
              <a:rPr lang="en-US" sz="1200" u="sng" dirty="0" smtClean="0">
                <a:solidFill>
                  <a:schemeClr val="bg1"/>
                </a:solidFill>
              </a:rPr>
            </a:br>
            <a:r>
              <a:rPr lang="en-US" sz="1200" u="sng" dirty="0" smtClean="0">
                <a:solidFill>
                  <a:schemeClr val="bg1"/>
                </a:solidFill>
              </a:rPr>
              <a:t>Guide to Your Money</a:t>
            </a:r>
            <a:r>
              <a:rPr lang="en-US" sz="1200" dirty="0" smtClean="0">
                <a:solidFill>
                  <a:schemeClr val="bg1"/>
                </a:solidFill>
              </a:rPr>
              <a:t>, Suze </a:t>
            </a:r>
            <a:r>
              <a:rPr lang="en-US" sz="1200" dirty="0" err="1" smtClean="0">
                <a:solidFill>
                  <a:schemeClr val="bg1"/>
                </a:solidFill>
              </a:rPr>
              <a:t>Orman</a:t>
            </a:r>
            <a:endParaRPr lang="en-US" altLang="en-US" sz="1200" dirty="0" smtClean="0">
              <a:solidFill>
                <a:schemeClr val="bg1"/>
              </a:solidFill>
            </a:endParaRPr>
          </a:p>
        </p:txBody>
      </p:sp>
      <p:sp>
        <p:nvSpPr>
          <p:cNvPr id="5" name="Rectangle 9"/>
          <p:cNvSpPr txBox="1">
            <a:spLocks/>
          </p:cNvSpPr>
          <p:nvPr/>
        </p:nvSpPr>
        <p:spPr bwMode="auto">
          <a:xfrm>
            <a:off x="335809" y="3352989"/>
            <a:ext cx="4141393" cy="1342853"/>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45720" tIns="45720" rIns="45720" bIns="45720" numCol="1" anchor="t" anchorCtr="0" compatLnSpc="1">
            <a:prstTxWarp prst="textNoShape">
              <a:avLst/>
            </a:prstTxWarp>
            <a:noAutofit/>
          </a:bodyPr>
          <a:lstStyle>
            <a:lvl1pPr marL="342900" indent="-342900" algn="l" rtl="0" eaLnBrk="0" fontAlgn="base" hangingPunct="0">
              <a:lnSpc>
                <a:spcPct val="85000"/>
              </a:lnSpc>
              <a:spcBef>
                <a:spcPct val="0"/>
              </a:spcBef>
              <a:spcAft>
                <a:spcPts val="1200"/>
              </a:spcAft>
              <a:buFont typeface="Trebuchet MS" pitchFamily="34" charset="0"/>
              <a:buChar char="•"/>
              <a:defRPr sz="3200" kern="1200">
                <a:solidFill>
                  <a:schemeClr val="tx1"/>
                </a:solidFill>
                <a:latin typeface="Trebuchet MS" pitchFamily="34" charset="0"/>
                <a:ea typeface="Arial Unicode MS" panose="020B0604020202020204" pitchFamily="34" charset="-128"/>
                <a:cs typeface="Arial Unicode MS" pitchFamily="34" charset="-128"/>
              </a:defRPr>
            </a:lvl1pPr>
            <a:lvl2pPr marL="742950" indent="-285750" algn="l" rtl="0" eaLnBrk="0" fontAlgn="base" hangingPunct="0">
              <a:lnSpc>
                <a:spcPct val="85000"/>
              </a:lnSpc>
              <a:spcBef>
                <a:spcPct val="0"/>
              </a:spcBef>
              <a:spcAft>
                <a:spcPts val="1200"/>
              </a:spcAft>
              <a:buFont typeface="Trebuchet MS" pitchFamily="34" charset="0"/>
              <a:buChar char="–"/>
              <a:defRPr sz="2800" kern="1200">
                <a:solidFill>
                  <a:schemeClr val="tx1"/>
                </a:solidFill>
                <a:latin typeface="Trebuchet MS" pitchFamily="34" charset="0"/>
                <a:ea typeface="Arial Unicode MS" pitchFamily="34" charset="-128"/>
                <a:cs typeface="Arial Unicode MS" pitchFamily="34" charset="-128"/>
              </a:defRPr>
            </a:lvl2pPr>
            <a:lvl3pPr marL="1143000" indent="-228600" algn="l" rtl="0" eaLnBrk="0" fontAlgn="base" hangingPunct="0">
              <a:lnSpc>
                <a:spcPct val="85000"/>
              </a:lnSpc>
              <a:spcBef>
                <a:spcPct val="0"/>
              </a:spcBef>
              <a:spcAft>
                <a:spcPts val="1200"/>
              </a:spcAft>
              <a:buFont typeface="Trebuchet MS" pitchFamily="34" charset="0"/>
              <a:buChar char="•"/>
              <a:defRPr sz="2400" kern="1200">
                <a:solidFill>
                  <a:schemeClr val="tx1"/>
                </a:solidFill>
                <a:latin typeface="Trebuchet MS" pitchFamily="34" charset="0"/>
                <a:ea typeface="Arial Unicode MS" pitchFamily="34" charset="-128"/>
                <a:cs typeface="Arial Unicode MS" pitchFamily="34" charset="-128"/>
              </a:defRPr>
            </a:lvl3pPr>
            <a:lvl4pPr marL="16002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4pPr>
            <a:lvl5pPr marL="20574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smtClean="0">
                <a:solidFill>
                  <a:srgbClr val="FFFFFF"/>
                </a:solidFill>
              </a:rPr>
              <a:t>“</a:t>
            </a:r>
            <a:r>
              <a:rPr lang="en-US" sz="1800" dirty="0">
                <a:solidFill>
                  <a:srgbClr val="FFFFFF"/>
                </a:solidFill>
              </a:rPr>
              <a:t>Term life insurance is the most common and the simplest </a:t>
            </a:r>
            <a:r>
              <a:rPr lang="en-US" sz="1800" dirty="0" smtClean="0">
                <a:solidFill>
                  <a:srgbClr val="FFFFFF"/>
                </a:solidFill>
              </a:rPr>
              <a:t>form of </a:t>
            </a:r>
            <a:r>
              <a:rPr lang="en-US" sz="1800" dirty="0">
                <a:solidFill>
                  <a:srgbClr val="FFFFFF"/>
                </a:solidFill>
              </a:rPr>
              <a:t>life insurance.</a:t>
            </a:r>
            <a:r>
              <a:rPr lang="en-US" sz="1800" dirty="0" smtClean="0">
                <a:solidFill>
                  <a:srgbClr val="FFFFFF"/>
                </a:solidFill>
              </a:rPr>
              <a:t>”</a:t>
            </a:r>
            <a:endParaRPr lang="en-US" sz="1200" dirty="0">
              <a:solidFill>
                <a:srgbClr val="FFFFFF"/>
              </a:solidFill>
            </a:endParaRPr>
          </a:p>
          <a:p>
            <a:pPr marL="0" indent="0" algn="ctr">
              <a:buNone/>
            </a:pPr>
            <a:r>
              <a:rPr lang="en-US" sz="1200" dirty="0" err="1">
                <a:solidFill>
                  <a:srgbClr val="FFFFFF"/>
                </a:solidFill>
              </a:rPr>
              <a:t>Forbes.com</a:t>
            </a:r>
            <a:r>
              <a:rPr lang="en-US" sz="1200" dirty="0">
                <a:solidFill>
                  <a:srgbClr val="FFFFFF"/>
                </a:solidFill>
              </a:rPr>
              <a:t>, “How </a:t>
            </a:r>
            <a:r>
              <a:rPr lang="en-US" sz="1200">
                <a:solidFill>
                  <a:srgbClr val="FFFFFF"/>
                </a:solidFill>
              </a:rPr>
              <a:t>Return </a:t>
            </a:r>
            <a:r>
              <a:rPr lang="en-US" sz="1200" smtClean="0">
                <a:solidFill>
                  <a:srgbClr val="FFFFFF"/>
                </a:solidFill>
              </a:rPr>
              <a:t>of </a:t>
            </a:r>
            <a:r>
              <a:rPr lang="en-US" sz="1200" dirty="0">
                <a:solidFill>
                  <a:srgbClr val="FFFFFF"/>
                </a:solidFill>
              </a:rPr>
              <a:t>Premium Term Life Insurance Could Save You Thousands,” August 19, </a:t>
            </a:r>
            <a:r>
              <a:rPr lang="en-US" sz="1200" dirty="0" smtClean="0">
                <a:solidFill>
                  <a:srgbClr val="FFFFFF"/>
                </a:solidFill>
              </a:rPr>
              <a:t>2018</a:t>
            </a:r>
            <a:endParaRPr lang="en-US" sz="1200" dirty="0">
              <a:solidFill>
                <a:srgbClr val="FFFFFF"/>
              </a:solidFill>
            </a:endParaRPr>
          </a:p>
        </p:txBody>
      </p:sp>
      <p:sp>
        <p:nvSpPr>
          <p:cNvPr id="6" name="Rectangle 9"/>
          <p:cNvSpPr txBox="1">
            <a:spLocks/>
          </p:cNvSpPr>
          <p:nvPr/>
        </p:nvSpPr>
        <p:spPr bwMode="auto">
          <a:xfrm>
            <a:off x="4735604" y="3465631"/>
            <a:ext cx="4083424" cy="1188720"/>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45720" tIns="45720" rIns="45720" bIns="45720" numCol="1" anchor="t" anchorCtr="0" compatLnSpc="1">
            <a:prstTxWarp prst="textNoShape">
              <a:avLst/>
            </a:prstTxWarp>
            <a:noAutofit/>
          </a:bodyPr>
          <a:lstStyle>
            <a:lvl1pPr marL="342900" indent="-342900" algn="l" rtl="0" eaLnBrk="0" fontAlgn="base" hangingPunct="0">
              <a:lnSpc>
                <a:spcPct val="85000"/>
              </a:lnSpc>
              <a:spcBef>
                <a:spcPct val="0"/>
              </a:spcBef>
              <a:spcAft>
                <a:spcPts val="1200"/>
              </a:spcAft>
              <a:buFont typeface="Trebuchet MS" pitchFamily="34" charset="0"/>
              <a:buChar char="•"/>
              <a:defRPr sz="3200" kern="1200">
                <a:solidFill>
                  <a:schemeClr val="tx1"/>
                </a:solidFill>
                <a:latin typeface="Trebuchet MS" pitchFamily="34" charset="0"/>
                <a:ea typeface="Arial Unicode MS" panose="020B0604020202020204" pitchFamily="34" charset="-128"/>
                <a:cs typeface="Arial Unicode MS" pitchFamily="34" charset="-128"/>
              </a:defRPr>
            </a:lvl1pPr>
            <a:lvl2pPr marL="742950" indent="-285750" algn="l" rtl="0" eaLnBrk="0" fontAlgn="base" hangingPunct="0">
              <a:lnSpc>
                <a:spcPct val="85000"/>
              </a:lnSpc>
              <a:spcBef>
                <a:spcPct val="0"/>
              </a:spcBef>
              <a:spcAft>
                <a:spcPts val="1200"/>
              </a:spcAft>
              <a:buFont typeface="Trebuchet MS" pitchFamily="34" charset="0"/>
              <a:buChar char="–"/>
              <a:defRPr sz="2800" kern="1200">
                <a:solidFill>
                  <a:schemeClr val="tx1"/>
                </a:solidFill>
                <a:latin typeface="Trebuchet MS" pitchFamily="34" charset="0"/>
                <a:ea typeface="Arial Unicode MS" pitchFamily="34" charset="-128"/>
                <a:cs typeface="Arial Unicode MS" pitchFamily="34" charset="-128"/>
              </a:defRPr>
            </a:lvl2pPr>
            <a:lvl3pPr marL="1143000" indent="-228600" algn="l" rtl="0" eaLnBrk="0" fontAlgn="base" hangingPunct="0">
              <a:lnSpc>
                <a:spcPct val="85000"/>
              </a:lnSpc>
              <a:spcBef>
                <a:spcPct val="0"/>
              </a:spcBef>
              <a:spcAft>
                <a:spcPts val="1200"/>
              </a:spcAft>
              <a:buFont typeface="Trebuchet MS" pitchFamily="34" charset="0"/>
              <a:buChar char="•"/>
              <a:defRPr sz="2400" kern="1200">
                <a:solidFill>
                  <a:schemeClr val="tx1"/>
                </a:solidFill>
                <a:latin typeface="Trebuchet MS" pitchFamily="34" charset="0"/>
                <a:ea typeface="Arial Unicode MS" pitchFamily="34" charset="-128"/>
                <a:cs typeface="Arial Unicode MS" pitchFamily="34" charset="-128"/>
              </a:defRPr>
            </a:lvl3pPr>
            <a:lvl4pPr marL="16002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4pPr>
            <a:lvl5pPr marL="20574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en-US" sz="1800" dirty="0">
                <a:solidFill>
                  <a:srgbClr val="FFFFFF"/>
                </a:solidFill>
              </a:rPr>
              <a:t>“Term policies are cost effective and can be specifically tailored to when you need the coverage.</a:t>
            </a:r>
            <a:r>
              <a:rPr lang="en-US" sz="1800" dirty="0" smtClean="0">
                <a:solidFill>
                  <a:srgbClr val="FFFFFF"/>
                </a:solidFill>
              </a:rPr>
              <a:t>”</a:t>
            </a:r>
          </a:p>
          <a:p>
            <a:pPr marL="0" indent="0" algn="ctr">
              <a:lnSpc>
                <a:spcPct val="80000"/>
              </a:lnSpc>
              <a:buNone/>
            </a:pPr>
            <a:r>
              <a:rPr lang="en-US" sz="1200" dirty="0" err="1" smtClean="0">
                <a:solidFill>
                  <a:srgbClr val="FFFFFF"/>
                </a:solidFill>
              </a:rPr>
              <a:t>Nbcnews.com</a:t>
            </a:r>
            <a:r>
              <a:rPr lang="en-US" sz="1200" dirty="0">
                <a:solidFill>
                  <a:srgbClr val="FFFFFF"/>
                </a:solidFill>
              </a:rPr>
              <a:t>, “How Much Life Insurance Do I Need?” November 24, 2018</a:t>
            </a:r>
          </a:p>
        </p:txBody>
      </p:sp>
      <p:sp>
        <p:nvSpPr>
          <p:cNvPr id="8"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95000"/>
                  </a:schemeClr>
                </a:solidFill>
                <a:ea typeface="Arial Unicode MS" panose="020B0604020202020204" pitchFamily="34" charset="-128"/>
              </a:rPr>
              <a:pPr eaLnBrk="1" hangingPunct="1">
                <a:defRPr/>
              </a:pPr>
              <a:t>27</a:t>
            </a:fld>
            <a:endParaRPr lang="en-US" sz="1000" dirty="0" smtClean="0">
              <a:solidFill>
                <a:schemeClr val="bg1">
                  <a:lumMod val="95000"/>
                </a:schemeClr>
              </a:solidFill>
              <a:ea typeface="Arial Unicode MS" panose="020B0604020202020204" pitchFamily="34" charset="-128"/>
            </a:endParaRPr>
          </a:p>
        </p:txBody>
      </p:sp>
    </p:spTree>
    <p:extLst>
      <p:ext uri="{BB962C8B-B14F-4D97-AF65-F5344CB8AC3E}">
        <p14:creationId xmlns:p14="http://schemas.microsoft.com/office/powerpoint/2010/main" val="3975400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p:cNvSpPr>
          <p:nvPr>
            <p:ph type="title" idx="4294967295"/>
          </p:nvPr>
        </p:nvSpPr>
        <p:spPr>
          <a:xfrm>
            <a:off x="123826" y="27385"/>
            <a:ext cx="7889874" cy="867965"/>
          </a:xfrm>
        </p:spPr>
        <p:txBody>
          <a:bodyPr/>
          <a:lstStyle/>
          <a:p>
            <a:r>
              <a:rPr lang="en-US" altLang="en-US" sz="2400" dirty="0" smtClean="0"/>
              <a:t>Most Families Are</a:t>
            </a:r>
            <a:r>
              <a:rPr lang="en-US" altLang="en-US" sz="2400" dirty="0"/>
              <a:t> </a:t>
            </a:r>
            <a:r>
              <a:rPr lang="en-US" altLang="en-US" sz="2400" dirty="0" smtClean="0"/>
              <a:t>Over-</a:t>
            </a:r>
            <a:r>
              <a:rPr lang="en-US" altLang="en-US" sz="2400" dirty="0" err="1" smtClean="0"/>
              <a:t>Premiumed</a:t>
            </a:r>
            <a:r>
              <a:rPr lang="en-US" altLang="en-US" sz="2400" dirty="0" smtClean="0"/>
              <a:t> and Underinsured</a:t>
            </a:r>
            <a:endParaRPr lang="en-US" altLang="en-US" sz="3200" dirty="0" smtClean="0"/>
          </a:p>
        </p:txBody>
      </p:sp>
      <p:sp>
        <p:nvSpPr>
          <p:cNvPr id="32781" name="Text Box 13"/>
          <p:cNvSpPr txBox="1">
            <a:spLocks noChangeArrowheads="1"/>
          </p:cNvSpPr>
          <p:nvPr/>
        </p:nvSpPr>
        <p:spPr bwMode="auto">
          <a:xfrm>
            <a:off x="385000" y="4779397"/>
            <a:ext cx="8433880" cy="22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Bef>
                <a:spcPct val="50000"/>
              </a:spcBef>
            </a:pPr>
            <a:r>
              <a:rPr lang="en-US" altLang="en-US" sz="1000" dirty="0" smtClean="0">
                <a:solidFill>
                  <a:schemeClr val="tx1">
                    <a:lumMod val="65000"/>
                    <a:lumOff val="35000"/>
                  </a:schemeClr>
                </a:solidFill>
                <a:ea typeface="Arial Unicode MS" panose="020B0604020202020204" pitchFamily="34" charset="-128"/>
              </a:rPr>
              <a:t>*American </a:t>
            </a:r>
            <a:r>
              <a:rPr lang="en-US" altLang="en-US" sz="1000" dirty="0">
                <a:solidFill>
                  <a:schemeClr val="tx1">
                    <a:lumMod val="65000"/>
                    <a:lumOff val="35000"/>
                  </a:schemeClr>
                </a:solidFill>
                <a:ea typeface="Arial Unicode MS" panose="020B0604020202020204" pitchFamily="34" charset="-128"/>
              </a:rPr>
              <a:t>Council of Life Insurers, Life Insurance Fact Book, </a:t>
            </a:r>
            <a:r>
              <a:rPr lang="en-US" altLang="en-US" sz="1000" dirty="0" smtClean="0">
                <a:solidFill>
                  <a:schemeClr val="tx1">
                    <a:lumMod val="65000"/>
                    <a:lumOff val="35000"/>
                  </a:schemeClr>
                </a:solidFill>
                <a:ea typeface="Arial Unicode MS" panose="020B0604020202020204" pitchFamily="34" charset="-128"/>
              </a:rPr>
              <a:t>2017 (2016 data, U.S. </a:t>
            </a:r>
            <a:r>
              <a:rPr lang="en-US" altLang="en-US" sz="1000" dirty="0">
                <a:solidFill>
                  <a:schemeClr val="tx1">
                    <a:lumMod val="65000"/>
                    <a:lumOff val="35000"/>
                  </a:schemeClr>
                </a:solidFill>
                <a:ea typeface="Arial Unicode MS" panose="020B0604020202020204" pitchFamily="34" charset="-128"/>
              </a:rPr>
              <a:t>numbers only.) </a:t>
            </a:r>
            <a:r>
              <a:rPr lang="en-US" altLang="en-US" sz="1000" dirty="0" smtClean="0">
                <a:solidFill>
                  <a:schemeClr val="tx1">
                    <a:lumMod val="65000"/>
                    <a:lumOff val="35000"/>
                  </a:schemeClr>
                </a:solidFill>
                <a:ea typeface="Arial Unicode MS" panose="020B0604020202020204" pitchFamily="34" charset="-128"/>
              </a:rPr>
              <a:t>2016 </a:t>
            </a:r>
            <a:r>
              <a:rPr lang="en-US" altLang="en-US" sz="1000" dirty="0">
                <a:solidFill>
                  <a:schemeClr val="tx1">
                    <a:lumMod val="65000"/>
                    <a:lumOff val="35000"/>
                  </a:schemeClr>
                </a:solidFill>
                <a:ea typeface="Arial Unicode MS" panose="020B0604020202020204" pitchFamily="34" charset="-128"/>
              </a:rPr>
              <a:t>Sales for </a:t>
            </a:r>
            <a:r>
              <a:rPr lang="en-US" altLang="en-US" sz="1000" dirty="0" smtClean="0">
                <a:solidFill>
                  <a:schemeClr val="tx1">
                    <a:lumMod val="65000"/>
                    <a:lumOff val="35000"/>
                  </a:schemeClr>
                </a:solidFill>
                <a:ea typeface="Arial Unicode MS" panose="020B0604020202020204" pitchFamily="34" charset="-128"/>
              </a:rPr>
              <a:t>U.S. and NY.</a:t>
            </a:r>
            <a:endParaRPr lang="en-US" altLang="en-US" sz="1000" dirty="0">
              <a:solidFill>
                <a:schemeClr val="tx1">
                  <a:lumMod val="65000"/>
                  <a:lumOff val="35000"/>
                </a:schemeClr>
              </a:solidFill>
              <a:ea typeface="Arial Unicode MS" panose="020B0604020202020204" pitchFamily="34" charset="-128"/>
            </a:endParaRPr>
          </a:p>
        </p:txBody>
      </p:sp>
      <p:sp>
        <p:nvSpPr>
          <p:cNvPr id="32801" name="Text Box 33"/>
          <p:cNvSpPr txBox="1">
            <a:spLocks noChangeArrowheads="1"/>
          </p:cNvSpPr>
          <p:nvPr/>
        </p:nvSpPr>
        <p:spPr bwMode="auto">
          <a:xfrm>
            <a:off x="854075" y="1205095"/>
            <a:ext cx="3149600"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dirty="0">
                <a:ea typeface="Arial Unicode MS" panose="020B0604020202020204" pitchFamily="34" charset="-128"/>
              </a:rPr>
              <a:t>Average Premium </a:t>
            </a:r>
            <a:r>
              <a:rPr lang="en-US" altLang="en-US" sz="1400" dirty="0" smtClean="0">
                <a:ea typeface="Arial Unicode MS" panose="020B0604020202020204" pitchFamily="34" charset="-128"/>
              </a:rPr>
              <a:t/>
            </a:r>
            <a:br>
              <a:rPr lang="en-US" altLang="en-US" sz="1400" dirty="0" smtClean="0">
                <a:ea typeface="Arial Unicode MS" panose="020B0604020202020204" pitchFamily="34" charset="-128"/>
              </a:rPr>
            </a:br>
            <a:r>
              <a:rPr lang="en-US" altLang="en-US" sz="1400" dirty="0">
                <a:ea typeface="Arial Unicode MS" panose="020B0604020202020204" pitchFamily="34" charset="-128"/>
              </a:rPr>
              <a:t>(</a:t>
            </a:r>
            <a:r>
              <a:rPr lang="en-US" altLang="en-US" sz="1400" dirty="0" smtClean="0">
                <a:ea typeface="Arial Unicode MS" panose="020B0604020202020204" pitchFamily="34" charset="-128"/>
              </a:rPr>
              <a:t>Per </a:t>
            </a:r>
            <a:r>
              <a:rPr lang="en-US" altLang="en-US" sz="1400" dirty="0">
                <a:ea typeface="Arial Unicode MS" panose="020B0604020202020204" pitchFamily="34" charset="-128"/>
              </a:rPr>
              <a:t>$1,000 of </a:t>
            </a:r>
            <a:r>
              <a:rPr lang="en-US" altLang="en-US" sz="1400" dirty="0" smtClean="0">
                <a:ea typeface="Arial Unicode MS" panose="020B0604020202020204" pitchFamily="34" charset="-128"/>
              </a:rPr>
              <a:t>Protection)</a:t>
            </a:r>
            <a:endParaRPr lang="en-US" altLang="en-US" sz="1400" dirty="0">
              <a:ea typeface="Arial Unicode MS" panose="020B0604020202020204" pitchFamily="34" charset="-128"/>
            </a:endParaRPr>
          </a:p>
        </p:txBody>
      </p:sp>
      <p:sp>
        <p:nvSpPr>
          <p:cNvPr id="32802" name="Text Box 34"/>
          <p:cNvSpPr txBox="1">
            <a:spLocks noChangeArrowheads="1"/>
          </p:cNvSpPr>
          <p:nvPr/>
        </p:nvSpPr>
        <p:spPr bwMode="auto">
          <a:xfrm>
            <a:off x="6315074" y="1200150"/>
            <a:ext cx="1982788" cy="6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400" dirty="0">
                <a:ea typeface="Arial Unicode MS" panose="020B0604020202020204" pitchFamily="34" charset="-128"/>
              </a:rPr>
              <a:t>Average Amount</a:t>
            </a:r>
            <a:br>
              <a:rPr lang="en-US" altLang="en-US" sz="1400" dirty="0">
                <a:ea typeface="Arial Unicode MS" panose="020B0604020202020204" pitchFamily="34" charset="-128"/>
              </a:rPr>
            </a:br>
            <a:r>
              <a:rPr lang="en-US" altLang="en-US" sz="1400" dirty="0">
                <a:ea typeface="Arial Unicode MS" panose="020B0604020202020204" pitchFamily="34" charset="-128"/>
              </a:rPr>
              <a:t>of Protection</a:t>
            </a:r>
            <a:br>
              <a:rPr lang="en-US" altLang="en-US" sz="1400" dirty="0">
                <a:ea typeface="Arial Unicode MS" panose="020B0604020202020204" pitchFamily="34" charset="-128"/>
              </a:rPr>
            </a:br>
            <a:r>
              <a:rPr lang="en-US" altLang="en-US" sz="1400" dirty="0">
                <a:ea typeface="Arial Unicode MS" panose="020B0604020202020204" pitchFamily="34" charset="-128"/>
              </a:rPr>
              <a:t>(Face Amount)</a:t>
            </a:r>
          </a:p>
        </p:txBody>
      </p:sp>
      <p:grpSp>
        <p:nvGrpSpPr>
          <p:cNvPr id="2" name="Group 41"/>
          <p:cNvGrpSpPr>
            <a:grpSpLocks/>
          </p:cNvGrpSpPr>
          <p:nvPr/>
        </p:nvGrpSpPr>
        <p:grpSpPr bwMode="auto">
          <a:xfrm>
            <a:off x="2755900" y="1741274"/>
            <a:ext cx="1651000" cy="2965848"/>
            <a:chOff x="1736" y="1659"/>
            <a:chExt cx="1040" cy="2491"/>
          </a:xfrm>
        </p:grpSpPr>
        <p:sp>
          <p:nvSpPr>
            <p:cNvPr id="63509" name="Rectangle 23"/>
            <p:cNvSpPr>
              <a:spLocks noChangeArrowheads="1"/>
            </p:cNvSpPr>
            <p:nvPr/>
          </p:nvSpPr>
          <p:spPr bwMode="auto">
            <a:xfrm>
              <a:off x="1952" y="1659"/>
              <a:ext cx="612" cy="2093"/>
            </a:xfrm>
            <a:prstGeom prst="rect">
              <a:avLst/>
            </a:prstGeom>
            <a:solidFill>
              <a:srgbClr val="DA6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3510" name="Text Box 29"/>
            <p:cNvSpPr txBox="1">
              <a:spLocks noChangeArrowheads="1"/>
            </p:cNvSpPr>
            <p:nvPr/>
          </p:nvSpPr>
          <p:spPr bwMode="auto">
            <a:xfrm>
              <a:off x="1736" y="3760"/>
              <a:ext cx="104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400" dirty="0" smtClean="0">
                  <a:solidFill>
                    <a:schemeClr val="bg2">
                      <a:lumMod val="50000"/>
                    </a:schemeClr>
                  </a:solidFill>
                  <a:ea typeface="Arial Unicode MS" panose="020B0604020202020204" pitchFamily="34" charset="-128"/>
                </a:rPr>
                <a:t>Industry Average Insurance*</a:t>
              </a:r>
              <a:endParaRPr lang="en-US" altLang="en-US" sz="1400" dirty="0">
                <a:solidFill>
                  <a:schemeClr val="bg2">
                    <a:lumMod val="50000"/>
                  </a:schemeClr>
                </a:solidFill>
                <a:ea typeface="Arial Unicode MS" panose="020B0604020202020204" pitchFamily="34" charset="-128"/>
              </a:endParaRPr>
            </a:p>
          </p:txBody>
        </p:sp>
        <p:sp>
          <p:nvSpPr>
            <p:cNvPr id="63511" name="Text Box 35"/>
            <p:cNvSpPr txBox="1">
              <a:spLocks noChangeArrowheads="1"/>
            </p:cNvSpPr>
            <p:nvPr/>
          </p:nvSpPr>
          <p:spPr bwMode="auto">
            <a:xfrm>
              <a:off x="1937" y="1659"/>
              <a:ext cx="63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600" b="1" dirty="0" smtClean="0">
                  <a:solidFill>
                    <a:schemeClr val="bg1"/>
                  </a:solidFill>
                  <a:ea typeface="Arial Unicode MS" panose="020B0604020202020204" pitchFamily="34" charset="-128"/>
                </a:rPr>
                <a:t>$7.51</a:t>
              </a:r>
              <a:endParaRPr lang="en-US" altLang="en-US" sz="1600" b="1" dirty="0">
                <a:solidFill>
                  <a:schemeClr val="bg1"/>
                </a:solidFill>
                <a:ea typeface="Arial Unicode MS" panose="020B0604020202020204" pitchFamily="34" charset="-128"/>
              </a:endParaRPr>
            </a:p>
          </p:txBody>
        </p:sp>
      </p:grpSp>
      <p:grpSp>
        <p:nvGrpSpPr>
          <p:cNvPr id="3" name="Group 42"/>
          <p:cNvGrpSpPr>
            <a:grpSpLocks/>
          </p:cNvGrpSpPr>
          <p:nvPr/>
        </p:nvGrpSpPr>
        <p:grpSpPr bwMode="auto">
          <a:xfrm>
            <a:off x="4737100" y="1574585"/>
            <a:ext cx="1651000" cy="3123010"/>
            <a:chOff x="2984" y="1527"/>
            <a:chExt cx="1040" cy="2623"/>
          </a:xfrm>
        </p:grpSpPr>
        <p:sp>
          <p:nvSpPr>
            <p:cNvPr id="63506" name="Rectangle 26"/>
            <p:cNvSpPr>
              <a:spLocks noChangeArrowheads="1"/>
            </p:cNvSpPr>
            <p:nvPr/>
          </p:nvSpPr>
          <p:spPr bwMode="auto">
            <a:xfrm>
              <a:off x="3198" y="1527"/>
              <a:ext cx="612" cy="2226"/>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3507" name="Text Box 30"/>
            <p:cNvSpPr txBox="1">
              <a:spLocks noChangeArrowheads="1"/>
            </p:cNvSpPr>
            <p:nvPr/>
          </p:nvSpPr>
          <p:spPr bwMode="auto">
            <a:xfrm>
              <a:off x="2984" y="3760"/>
              <a:ext cx="104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400" dirty="0">
                  <a:ea typeface="Arial Unicode MS" panose="020B0604020202020204" pitchFamily="34" charset="-128"/>
                </a:rPr>
                <a:t>Primerica</a:t>
              </a:r>
              <a:br>
                <a:rPr lang="en-US" altLang="en-US" sz="1400" dirty="0">
                  <a:ea typeface="Arial Unicode MS" panose="020B0604020202020204" pitchFamily="34" charset="-128"/>
                </a:rPr>
              </a:br>
              <a:r>
                <a:rPr lang="en-US" altLang="en-US" sz="1400" dirty="0">
                  <a:ea typeface="Arial Unicode MS" panose="020B0604020202020204" pitchFamily="34" charset="-128"/>
                </a:rPr>
                <a:t>Term </a:t>
              </a:r>
              <a:r>
                <a:rPr lang="en-US" altLang="en-US" sz="1400" dirty="0" smtClean="0">
                  <a:ea typeface="Arial Unicode MS" panose="020B0604020202020204" pitchFamily="34" charset="-128"/>
                </a:rPr>
                <a:t>Insurance</a:t>
              </a:r>
            </a:p>
          </p:txBody>
        </p:sp>
        <p:sp>
          <p:nvSpPr>
            <p:cNvPr id="63508" name="Text Box 36"/>
            <p:cNvSpPr txBox="1">
              <a:spLocks noChangeArrowheads="1"/>
            </p:cNvSpPr>
            <p:nvPr/>
          </p:nvSpPr>
          <p:spPr bwMode="auto">
            <a:xfrm>
              <a:off x="3120" y="1537"/>
              <a:ext cx="76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600" b="1" dirty="0" smtClean="0">
                  <a:solidFill>
                    <a:schemeClr val="bg1"/>
                  </a:solidFill>
                  <a:ea typeface="Arial Unicode MS" panose="020B0604020202020204" pitchFamily="34" charset="-128"/>
                </a:rPr>
                <a:t>$234,790</a:t>
              </a:r>
              <a:endParaRPr lang="en-US" altLang="en-US" sz="1600" b="1" dirty="0">
                <a:solidFill>
                  <a:schemeClr val="bg1"/>
                </a:solidFill>
                <a:ea typeface="Arial Unicode MS" panose="020B0604020202020204" pitchFamily="34" charset="-128"/>
              </a:endParaRPr>
            </a:p>
          </p:txBody>
        </p:sp>
      </p:grpSp>
      <p:grpSp>
        <p:nvGrpSpPr>
          <p:cNvPr id="4" name="Group 40"/>
          <p:cNvGrpSpPr>
            <a:grpSpLocks/>
          </p:cNvGrpSpPr>
          <p:nvPr/>
        </p:nvGrpSpPr>
        <p:grpSpPr bwMode="auto">
          <a:xfrm>
            <a:off x="977900" y="3045007"/>
            <a:ext cx="1651000" cy="1652587"/>
            <a:chOff x="616" y="2762"/>
            <a:chExt cx="1040" cy="1388"/>
          </a:xfrm>
        </p:grpSpPr>
        <p:sp>
          <p:nvSpPr>
            <p:cNvPr id="63503" name="Text Box 17"/>
            <p:cNvSpPr txBox="1">
              <a:spLocks noChangeArrowheads="1"/>
            </p:cNvSpPr>
            <p:nvPr/>
          </p:nvSpPr>
          <p:spPr bwMode="auto">
            <a:xfrm>
              <a:off x="616" y="3760"/>
              <a:ext cx="104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400" dirty="0">
                  <a:ea typeface="Arial Unicode MS" panose="020B0604020202020204" pitchFamily="34" charset="-128"/>
                </a:rPr>
                <a:t>Primerica</a:t>
              </a:r>
              <a:br>
                <a:rPr lang="en-US" altLang="en-US" sz="1400" dirty="0">
                  <a:ea typeface="Arial Unicode MS" panose="020B0604020202020204" pitchFamily="34" charset="-128"/>
                </a:rPr>
              </a:br>
              <a:r>
                <a:rPr lang="en-US" altLang="en-US" sz="1400" dirty="0">
                  <a:ea typeface="Arial Unicode MS" panose="020B0604020202020204" pitchFamily="34" charset="-128"/>
                </a:rPr>
                <a:t>Term </a:t>
              </a:r>
              <a:r>
                <a:rPr lang="en-US" altLang="en-US" sz="1400" dirty="0" smtClean="0">
                  <a:ea typeface="Arial Unicode MS" panose="020B0604020202020204" pitchFamily="34" charset="-128"/>
                </a:rPr>
                <a:t>Insurance</a:t>
              </a:r>
              <a:endParaRPr lang="en-US" altLang="en-US" sz="1400" dirty="0">
                <a:ea typeface="Arial Unicode MS" panose="020B0604020202020204" pitchFamily="34" charset="-128"/>
              </a:endParaRPr>
            </a:p>
          </p:txBody>
        </p:sp>
        <p:sp>
          <p:nvSpPr>
            <p:cNvPr id="63504" name="Rectangle 22"/>
            <p:cNvSpPr>
              <a:spLocks noChangeArrowheads="1"/>
            </p:cNvSpPr>
            <p:nvPr/>
          </p:nvSpPr>
          <p:spPr bwMode="auto">
            <a:xfrm>
              <a:off x="829" y="2762"/>
              <a:ext cx="612" cy="991"/>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3505" name="Text Box 38"/>
            <p:cNvSpPr txBox="1">
              <a:spLocks noChangeArrowheads="1"/>
            </p:cNvSpPr>
            <p:nvPr/>
          </p:nvSpPr>
          <p:spPr bwMode="auto">
            <a:xfrm>
              <a:off x="816" y="2768"/>
              <a:ext cx="63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600" b="1" dirty="0" smtClean="0">
                  <a:solidFill>
                    <a:schemeClr val="bg1"/>
                  </a:solidFill>
                  <a:ea typeface="Arial Unicode MS" panose="020B0604020202020204" pitchFamily="34" charset="-128"/>
                </a:rPr>
                <a:t>$3.56</a:t>
              </a:r>
              <a:endParaRPr lang="en-US" altLang="en-US" sz="1600" b="1" dirty="0">
                <a:solidFill>
                  <a:schemeClr val="bg1"/>
                </a:solidFill>
                <a:ea typeface="Arial Unicode MS" panose="020B0604020202020204" pitchFamily="34" charset="-128"/>
              </a:endParaRPr>
            </a:p>
          </p:txBody>
        </p:sp>
      </p:grpSp>
      <p:grpSp>
        <p:nvGrpSpPr>
          <p:cNvPr id="5" name="Group 43"/>
          <p:cNvGrpSpPr>
            <a:grpSpLocks/>
          </p:cNvGrpSpPr>
          <p:nvPr/>
        </p:nvGrpSpPr>
        <p:grpSpPr bwMode="auto">
          <a:xfrm>
            <a:off x="6515100" y="2496130"/>
            <a:ext cx="1651000" cy="2201466"/>
            <a:chOff x="4104" y="2301"/>
            <a:chExt cx="1040" cy="1849"/>
          </a:xfrm>
        </p:grpSpPr>
        <p:sp>
          <p:nvSpPr>
            <p:cNvPr id="63500" name="Rectangle 27"/>
            <p:cNvSpPr>
              <a:spLocks noChangeArrowheads="1"/>
            </p:cNvSpPr>
            <p:nvPr/>
          </p:nvSpPr>
          <p:spPr bwMode="auto">
            <a:xfrm>
              <a:off x="4319" y="2301"/>
              <a:ext cx="612" cy="1452"/>
            </a:xfrm>
            <a:prstGeom prst="rect">
              <a:avLst/>
            </a:prstGeom>
            <a:solidFill>
              <a:srgbClr val="DA6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3501" name="Text Box 31"/>
            <p:cNvSpPr txBox="1">
              <a:spLocks noChangeArrowheads="1"/>
            </p:cNvSpPr>
            <p:nvPr/>
          </p:nvSpPr>
          <p:spPr bwMode="auto">
            <a:xfrm>
              <a:off x="4104" y="3760"/>
              <a:ext cx="104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400" dirty="0" smtClean="0">
                  <a:solidFill>
                    <a:schemeClr val="bg2">
                      <a:lumMod val="50000"/>
                    </a:schemeClr>
                  </a:solidFill>
                  <a:ea typeface="Arial Unicode MS" panose="020B0604020202020204" pitchFamily="34" charset="-128"/>
                </a:rPr>
                <a:t>Industry Average Insurance</a:t>
              </a:r>
              <a:r>
                <a:rPr lang="en-US" altLang="en-US" sz="1400" dirty="0">
                  <a:solidFill>
                    <a:schemeClr val="bg2">
                      <a:lumMod val="50000"/>
                    </a:schemeClr>
                  </a:solidFill>
                  <a:ea typeface="Arial Unicode MS" panose="020B0604020202020204" pitchFamily="34" charset="-128"/>
                </a:rPr>
                <a:t> </a:t>
              </a:r>
              <a:r>
                <a:rPr lang="en-US" altLang="en-US" sz="1400" dirty="0" smtClean="0">
                  <a:solidFill>
                    <a:schemeClr val="bg2">
                      <a:lumMod val="50000"/>
                    </a:schemeClr>
                  </a:solidFill>
                  <a:ea typeface="Arial Unicode MS" panose="020B0604020202020204" pitchFamily="34" charset="-128"/>
                </a:rPr>
                <a:t>Sales*</a:t>
              </a:r>
              <a:endParaRPr lang="en-US" altLang="en-US" sz="1400" dirty="0">
                <a:solidFill>
                  <a:schemeClr val="bg2">
                    <a:lumMod val="50000"/>
                  </a:schemeClr>
                </a:solidFill>
                <a:ea typeface="Arial Unicode MS" panose="020B0604020202020204" pitchFamily="34" charset="-128"/>
              </a:endParaRPr>
            </a:p>
          </p:txBody>
        </p:sp>
        <p:sp>
          <p:nvSpPr>
            <p:cNvPr id="63502" name="Text Box 39"/>
            <p:cNvSpPr txBox="1">
              <a:spLocks noChangeArrowheads="1"/>
            </p:cNvSpPr>
            <p:nvPr/>
          </p:nvSpPr>
          <p:spPr bwMode="auto">
            <a:xfrm>
              <a:off x="4243" y="2312"/>
              <a:ext cx="76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600" b="1" dirty="0" smtClean="0">
                  <a:solidFill>
                    <a:schemeClr val="bg1"/>
                  </a:solidFill>
                  <a:ea typeface="Arial Unicode MS" panose="020B0604020202020204" pitchFamily="34" charset="-128"/>
                </a:rPr>
                <a:t>$153,075</a:t>
              </a:r>
              <a:endParaRPr lang="en-US" altLang="en-US" sz="1600" b="1" dirty="0">
                <a:solidFill>
                  <a:schemeClr val="bg1"/>
                </a:solidFill>
                <a:ea typeface="Arial Unicode MS" panose="020B0604020202020204" pitchFamily="34" charset="-128"/>
              </a:endParaRPr>
            </a:p>
          </p:txBody>
        </p:sp>
      </p:grpSp>
      <p:grpSp>
        <p:nvGrpSpPr>
          <p:cNvPr id="6" name="Group 46"/>
          <p:cNvGrpSpPr>
            <a:grpSpLocks/>
          </p:cNvGrpSpPr>
          <p:nvPr/>
        </p:nvGrpSpPr>
        <p:grpSpPr bwMode="auto">
          <a:xfrm>
            <a:off x="936625" y="1385276"/>
            <a:ext cx="7304088" cy="2843213"/>
            <a:chOff x="572" y="1192"/>
            <a:chExt cx="4601" cy="2388"/>
          </a:xfrm>
        </p:grpSpPr>
        <p:sp>
          <p:nvSpPr>
            <p:cNvPr id="63498" name="Line 28"/>
            <p:cNvSpPr>
              <a:spLocks noChangeShapeType="1"/>
            </p:cNvSpPr>
            <p:nvPr/>
          </p:nvSpPr>
          <p:spPr bwMode="auto">
            <a:xfrm>
              <a:off x="572" y="3580"/>
              <a:ext cx="4601"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
          <p:nvSpPr>
            <p:cNvPr id="63499" name="Line 44"/>
            <p:cNvSpPr>
              <a:spLocks noChangeShapeType="1"/>
            </p:cNvSpPr>
            <p:nvPr/>
          </p:nvSpPr>
          <p:spPr bwMode="auto">
            <a:xfrm flipV="1">
              <a:off x="2880" y="1192"/>
              <a:ext cx="0" cy="2384"/>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
          <p:cNvSpPr>
            <a:spLocks noGrp="1"/>
          </p:cNvSpPr>
          <p:nvPr>
            <p:ph type="title"/>
          </p:nvPr>
        </p:nvSpPr>
        <p:spPr/>
        <p:txBody>
          <a:bodyPr>
            <a:noAutofit/>
          </a:bodyPr>
          <a:lstStyle/>
          <a:p>
            <a:r>
              <a:rPr lang="en-US" altLang="en-US" sz="2200" dirty="0" smtClean="0"/>
              <a:t>Our Philosophy: The Three </a:t>
            </a:r>
            <a:r>
              <a:rPr lang="ja-JP" altLang="en-US" sz="2200" dirty="0" smtClean="0"/>
              <a:t>“</a:t>
            </a:r>
            <a:r>
              <a:rPr lang="en-US" altLang="ja-JP" sz="2200" dirty="0" smtClean="0"/>
              <a:t>Nevers</a:t>
            </a:r>
            <a:r>
              <a:rPr lang="ja-JP" altLang="en-US" sz="2200" dirty="0" smtClean="0"/>
              <a:t>”</a:t>
            </a:r>
            <a:r>
              <a:rPr lang="en-US" altLang="ja-JP" sz="2200" dirty="0"/>
              <a:t> </a:t>
            </a:r>
            <a:r>
              <a:rPr lang="en-US" altLang="ja-JP" sz="2200" dirty="0" smtClean="0"/>
              <a:t>of Buying Life Insurance</a:t>
            </a:r>
            <a:endParaRPr lang="en-US" altLang="en-US" sz="2200" dirty="0" smtClean="0"/>
          </a:p>
        </p:txBody>
      </p:sp>
      <p:sp>
        <p:nvSpPr>
          <p:cNvPr id="149515" name="Rectangle 11"/>
          <p:cNvSpPr>
            <a:spLocks noGrp="1"/>
          </p:cNvSpPr>
          <p:nvPr>
            <p:ph idx="1"/>
          </p:nvPr>
        </p:nvSpPr>
        <p:spPr>
          <a:xfrm>
            <a:off x="457200" y="1352550"/>
            <a:ext cx="8153400" cy="2895600"/>
          </a:xfrm>
        </p:spPr>
        <p:txBody>
          <a:bodyPr/>
          <a:lstStyle/>
          <a:p>
            <a:pPr marL="1600200" indent="-1600200">
              <a:spcAft>
                <a:spcPts val="3600"/>
              </a:spcAft>
              <a:buNone/>
            </a:pPr>
            <a:r>
              <a:rPr lang="en-US" altLang="en-US" sz="2400" b="1" dirty="0" smtClean="0">
                <a:solidFill>
                  <a:schemeClr val="tx1">
                    <a:lumMod val="65000"/>
                    <a:lumOff val="35000"/>
                  </a:schemeClr>
                </a:solidFill>
              </a:rPr>
              <a:t>NEVER #1: </a:t>
            </a:r>
            <a:r>
              <a:rPr lang="en-US" altLang="en-US" sz="2400" dirty="0" smtClean="0"/>
              <a:t>Never buy any kind of </a:t>
            </a:r>
            <a:r>
              <a:rPr lang="ja-JP" altLang="en-US" sz="2400" dirty="0" smtClean="0"/>
              <a:t>“</a:t>
            </a:r>
            <a:r>
              <a:rPr lang="en-US" altLang="ja-JP" sz="2400" dirty="0" smtClean="0"/>
              <a:t>cash value</a:t>
            </a:r>
            <a:r>
              <a:rPr lang="ja-JP" altLang="en-US" sz="2400" dirty="0" smtClean="0"/>
              <a:t>”</a:t>
            </a:r>
            <a:r>
              <a:rPr lang="en-US" altLang="ja-JP" sz="2400" dirty="0" smtClean="0"/>
              <a:t> or whole life insurance, including universal life.</a:t>
            </a:r>
          </a:p>
          <a:p>
            <a:pPr marL="1600200" indent="-1600200">
              <a:spcAft>
                <a:spcPts val="3600"/>
              </a:spcAft>
              <a:buNone/>
            </a:pPr>
            <a:r>
              <a:rPr lang="en-US" altLang="en-US" sz="2400" b="1" dirty="0">
                <a:solidFill>
                  <a:schemeClr val="tx1">
                    <a:lumMod val="65000"/>
                    <a:lumOff val="35000"/>
                  </a:schemeClr>
                </a:solidFill>
              </a:rPr>
              <a:t>NEVER </a:t>
            </a:r>
            <a:r>
              <a:rPr lang="en-US" altLang="en-US" sz="2400" b="1" dirty="0" smtClean="0">
                <a:solidFill>
                  <a:schemeClr val="tx1">
                    <a:lumMod val="65000"/>
                    <a:lumOff val="35000"/>
                  </a:schemeClr>
                </a:solidFill>
              </a:rPr>
              <a:t>#2: </a:t>
            </a:r>
            <a:r>
              <a:rPr lang="en-US" altLang="en-US" sz="2400" dirty="0" smtClean="0"/>
              <a:t>Never buy life insurance as an investment.</a:t>
            </a:r>
          </a:p>
          <a:p>
            <a:pPr marL="1600200" indent="-1600200">
              <a:spcAft>
                <a:spcPts val="3600"/>
              </a:spcAft>
              <a:buNone/>
            </a:pPr>
            <a:r>
              <a:rPr lang="en-US" altLang="en-US" sz="2400" b="1" dirty="0">
                <a:solidFill>
                  <a:schemeClr val="tx1">
                    <a:lumMod val="65000"/>
                    <a:lumOff val="35000"/>
                  </a:schemeClr>
                </a:solidFill>
              </a:rPr>
              <a:t>NEVER </a:t>
            </a:r>
            <a:r>
              <a:rPr lang="en-US" altLang="en-US" sz="2400" b="1" dirty="0" smtClean="0">
                <a:solidFill>
                  <a:schemeClr val="tx1">
                    <a:lumMod val="65000"/>
                    <a:lumOff val="35000"/>
                  </a:schemeClr>
                </a:solidFill>
              </a:rPr>
              <a:t>#3: </a:t>
            </a:r>
            <a:r>
              <a:rPr lang="en-US" altLang="en-US" sz="2400" dirty="0" smtClean="0"/>
              <a:t>Never buy a life insurance policy that </a:t>
            </a:r>
            <a:br>
              <a:rPr lang="en-US" altLang="en-US" sz="2400" dirty="0" smtClean="0"/>
            </a:br>
            <a:r>
              <a:rPr lang="en-US" altLang="en-US" sz="2400" dirty="0" smtClean="0"/>
              <a:t>pays dividends.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p:cNvSpPr>
          <p:nvPr>
            <p:ph type="title"/>
          </p:nvPr>
        </p:nvSpPr>
        <p:spPr/>
        <p:txBody>
          <a:bodyPr/>
          <a:lstStyle/>
          <a:p>
            <a:r>
              <a:rPr lang="en-US" altLang="en-US" dirty="0" smtClean="0"/>
              <a:t>You Can…</a:t>
            </a:r>
          </a:p>
        </p:txBody>
      </p:sp>
      <p:sp>
        <p:nvSpPr>
          <p:cNvPr id="115720" name="Rectangle 8"/>
          <p:cNvSpPr>
            <a:spLocks noGrp="1"/>
          </p:cNvSpPr>
          <p:nvPr>
            <p:ph type="body" idx="1"/>
          </p:nvPr>
        </p:nvSpPr>
        <p:spPr>
          <a:xfrm>
            <a:off x="2209800" y="1735821"/>
            <a:ext cx="5359400" cy="2574925"/>
          </a:xfrm>
        </p:spPr>
        <p:txBody>
          <a:bodyPr/>
          <a:lstStyle/>
          <a:p>
            <a:pPr marL="0" indent="0">
              <a:spcAft>
                <a:spcPts val="2400"/>
              </a:spcAft>
              <a:buFont typeface="Trebuchet MS" pitchFamily="34" charset="0"/>
              <a:buNone/>
            </a:pPr>
            <a:r>
              <a:rPr lang="en-US" altLang="en-US" sz="3600" b="1" dirty="0" smtClean="0">
                <a:solidFill>
                  <a:srgbClr val="33868D"/>
                </a:solidFill>
              </a:rPr>
              <a:t>You Can</a:t>
            </a:r>
            <a:r>
              <a:rPr lang="en-US" altLang="en-US" sz="3600" dirty="0" smtClean="0">
                <a:solidFill>
                  <a:srgbClr val="33868D"/>
                </a:solidFill>
              </a:rPr>
              <a:t> </a:t>
            </a:r>
            <a:r>
              <a:rPr lang="en-US" altLang="en-US" sz="2800" dirty="0" smtClean="0"/>
              <a:t>get out of debt.</a:t>
            </a:r>
            <a:r>
              <a:rPr lang="en-US" altLang="en-US" sz="3600" dirty="0" smtClean="0"/>
              <a:t> </a:t>
            </a:r>
          </a:p>
          <a:p>
            <a:pPr marL="0" indent="0">
              <a:spcAft>
                <a:spcPts val="2400"/>
              </a:spcAft>
              <a:buFont typeface="Trebuchet MS" pitchFamily="34" charset="0"/>
              <a:buNone/>
            </a:pPr>
            <a:r>
              <a:rPr lang="en-US" altLang="en-US" sz="3600" b="1" dirty="0" smtClean="0">
                <a:solidFill>
                  <a:srgbClr val="33868D"/>
                </a:solidFill>
              </a:rPr>
              <a:t>You Can</a:t>
            </a:r>
            <a:r>
              <a:rPr lang="en-US" altLang="en-US" sz="3600" dirty="0" smtClean="0">
                <a:solidFill>
                  <a:srgbClr val="33868D"/>
                </a:solidFill>
              </a:rPr>
              <a:t> </a:t>
            </a:r>
            <a:r>
              <a:rPr lang="en-US" altLang="en-US" sz="2800" dirty="0" smtClean="0"/>
              <a:t>build savings.</a:t>
            </a:r>
          </a:p>
          <a:p>
            <a:pPr marL="0" indent="0">
              <a:spcAft>
                <a:spcPts val="2400"/>
              </a:spcAft>
              <a:buFont typeface="Trebuchet MS" pitchFamily="34" charset="0"/>
              <a:buNone/>
            </a:pPr>
            <a:r>
              <a:rPr lang="en-US" altLang="en-US" sz="3600" b="1" dirty="0" smtClean="0">
                <a:solidFill>
                  <a:srgbClr val="33868D"/>
                </a:solidFill>
              </a:rPr>
              <a:t>You Can</a:t>
            </a:r>
            <a:r>
              <a:rPr lang="en-US" altLang="en-US" sz="3600" dirty="0" smtClean="0">
                <a:solidFill>
                  <a:srgbClr val="33868D"/>
                </a:solidFill>
              </a:rPr>
              <a:t> </a:t>
            </a:r>
            <a:r>
              <a:rPr lang="en-US" altLang="en-US" sz="2800" dirty="0" smtClean="0"/>
              <a:t>get on the path</a:t>
            </a:r>
            <a:br>
              <a:rPr lang="en-US" altLang="en-US" sz="2800" dirty="0" smtClean="0"/>
            </a:br>
            <a:r>
              <a:rPr lang="en-US" altLang="en-US" sz="2800" dirty="0" smtClean="0"/>
              <a:t>to financial independence!</a:t>
            </a:r>
            <a:r>
              <a:rPr lang="en-US" altLang="en-US"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9" name="TextBox 8"/>
          <p:cNvSpPr txBox="1"/>
          <p:nvPr/>
        </p:nvSpPr>
        <p:spPr>
          <a:xfrm>
            <a:off x="1074059" y="1639208"/>
            <a:ext cx="4731656" cy="1818959"/>
          </a:xfrm>
          <a:prstGeom prst="rect">
            <a:avLst/>
          </a:prstGeom>
          <a:noFill/>
        </p:spPr>
        <p:txBody>
          <a:bodyPr wrap="square" rtlCol="0">
            <a:spAutoFit/>
          </a:bodyPr>
          <a:lstStyle/>
          <a:p>
            <a:pPr>
              <a:lnSpc>
                <a:spcPct val="85000"/>
              </a:lnSpc>
            </a:pPr>
            <a:r>
              <a:rPr lang="en-US" sz="6600" dirty="0" smtClean="0">
                <a:solidFill>
                  <a:schemeClr val="bg1"/>
                </a:solidFill>
              </a:rPr>
              <a:t>DEFER</a:t>
            </a:r>
            <a:br>
              <a:rPr lang="en-US" sz="6600" dirty="0" smtClean="0">
                <a:solidFill>
                  <a:schemeClr val="bg1"/>
                </a:solidFill>
              </a:rPr>
            </a:br>
            <a:r>
              <a:rPr lang="en-US" sz="6600" dirty="0" smtClean="0">
                <a:solidFill>
                  <a:schemeClr val="bg1"/>
                </a:solidFill>
              </a:rPr>
              <a:t>TAXES</a:t>
            </a:r>
            <a:endParaRPr lang="en-US" sz="6600" dirty="0">
              <a:solidFill>
                <a:schemeClr val="bg1"/>
              </a:solidFill>
            </a:endParaRPr>
          </a:p>
        </p:txBody>
      </p:sp>
      <p:sp>
        <p:nvSpPr>
          <p:cNvPr id="3"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95000"/>
                  </a:schemeClr>
                </a:solidFill>
                <a:ea typeface="Arial Unicode MS" panose="020B0604020202020204" pitchFamily="34" charset="-128"/>
              </a:rPr>
              <a:pPr eaLnBrk="1" hangingPunct="1">
                <a:defRPr/>
              </a:pPr>
              <a:t>30</a:t>
            </a:fld>
            <a:endParaRPr lang="en-US" sz="1000" dirty="0" smtClean="0">
              <a:solidFill>
                <a:schemeClr val="bg1">
                  <a:lumMod val="95000"/>
                </a:schemeClr>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48" name="Text Box 32"/>
          <p:cNvSpPr txBox="1">
            <a:spLocks noChangeArrowheads="1"/>
          </p:cNvSpPr>
          <p:nvPr/>
        </p:nvSpPr>
        <p:spPr bwMode="auto">
          <a:xfrm>
            <a:off x="922338" y="3860800"/>
            <a:ext cx="1244600"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400" b="1" dirty="0">
                <a:ea typeface="Arial Unicode MS" panose="020B0604020202020204" pitchFamily="34" charset="-128"/>
              </a:rPr>
              <a:t>10 Years</a:t>
            </a:r>
          </a:p>
        </p:txBody>
      </p:sp>
      <p:sp>
        <p:nvSpPr>
          <p:cNvPr id="69694" name="Rectangle 7"/>
          <p:cNvSpPr>
            <a:spLocks noChangeArrowheads="1"/>
          </p:cNvSpPr>
          <p:nvPr/>
        </p:nvSpPr>
        <p:spPr bwMode="auto">
          <a:xfrm>
            <a:off x="933451" y="3743424"/>
            <a:ext cx="334963" cy="78581"/>
          </a:xfrm>
          <a:prstGeom prst="rect">
            <a:avLst/>
          </a:prstGeom>
          <a:solidFill>
            <a:srgbClr val="FEC8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95" name="Text Box 33"/>
          <p:cNvSpPr txBox="1">
            <a:spLocks noChangeArrowheads="1"/>
          </p:cNvSpPr>
          <p:nvPr/>
        </p:nvSpPr>
        <p:spPr bwMode="auto">
          <a:xfrm rot="16200000">
            <a:off x="639128" y="3137805"/>
            <a:ext cx="92202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dirty="0">
                <a:solidFill>
                  <a:schemeClr val="tx1">
                    <a:lumMod val="75000"/>
                    <a:lumOff val="25000"/>
                  </a:schemeClr>
                </a:solidFill>
                <a:ea typeface="Arial Unicode MS" panose="020B0604020202020204" pitchFamily="34" charset="-128"/>
              </a:rPr>
              <a:t>$58,900</a:t>
            </a:r>
          </a:p>
        </p:txBody>
      </p:sp>
      <p:sp>
        <p:nvSpPr>
          <p:cNvPr id="214051" name="Text Box 35"/>
          <p:cNvSpPr txBox="1">
            <a:spLocks noChangeArrowheads="1"/>
          </p:cNvSpPr>
          <p:nvPr/>
        </p:nvSpPr>
        <p:spPr bwMode="auto">
          <a:xfrm>
            <a:off x="2944813" y="3860800"/>
            <a:ext cx="1244600"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400" b="1" dirty="0">
                <a:ea typeface="Arial Unicode MS" panose="020B0604020202020204" pitchFamily="34" charset="-128"/>
              </a:rPr>
              <a:t>20 Years</a:t>
            </a:r>
          </a:p>
        </p:txBody>
      </p:sp>
      <p:sp>
        <p:nvSpPr>
          <p:cNvPr id="214052" name="Text Box 36"/>
          <p:cNvSpPr txBox="1">
            <a:spLocks noChangeArrowheads="1"/>
          </p:cNvSpPr>
          <p:nvPr/>
        </p:nvSpPr>
        <p:spPr bwMode="auto">
          <a:xfrm>
            <a:off x="4976813" y="3860800"/>
            <a:ext cx="1244600"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400" b="1" dirty="0">
                <a:ea typeface="Arial Unicode MS" panose="020B0604020202020204" pitchFamily="34" charset="-128"/>
              </a:rPr>
              <a:t>30 Years</a:t>
            </a:r>
          </a:p>
        </p:txBody>
      </p:sp>
      <p:sp>
        <p:nvSpPr>
          <p:cNvPr id="214053" name="Text Box 37"/>
          <p:cNvSpPr txBox="1">
            <a:spLocks noChangeArrowheads="1"/>
          </p:cNvSpPr>
          <p:nvPr/>
        </p:nvSpPr>
        <p:spPr bwMode="auto">
          <a:xfrm>
            <a:off x="6983413" y="3860800"/>
            <a:ext cx="1244600"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400" b="1" dirty="0">
                <a:ea typeface="Arial Unicode MS" panose="020B0604020202020204" pitchFamily="34" charset="-128"/>
              </a:rPr>
              <a:t>40 Years</a:t>
            </a:r>
          </a:p>
        </p:txBody>
      </p:sp>
      <p:sp>
        <p:nvSpPr>
          <p:cNvPr id="69691" name="Rectangle 10"/>
          <p:cNvSpPr>
            <a:spLocks noChangeArrowheads="1"/>
          </p:cNvSpPr>
          <p:nvPr/>
        </p:nvSpPr>
        <p:spPr bwMode="auto">
          <a:xfrm>
            <a:off x="2951163" y="3600550"/>
            <a:ext cx="336550" cy="222647"/>
          </a:xfrm>
          <a:prstGeom prst="rect">
            <a:avLst/>
          </a:prstGeom>
          <a:solidFill>
            <a:srgbClr val="FEC8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92" name="Text Box 38"/>
          <p:cNvSpPr txBox="1">
            <a:spLocks noChangeArrowheads="1"/>
          </p:cNvSpPr>
          <p:nvPr/>
        </p:nvSpPr>
        <p:spPr bwMode="auto">
          <a:xfrm rot="16200000">
            <a:off x="2595060" y="2935912"/>
            <a:ext cx="104134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dirty="0">
                <a:solidFill>
                  <a:schemeClr val="tx1">
                    <a:lumMod val="75000"/>
                    <a:lumOff val="25000"/>
                  </a:schemeClr>
                </a:solidFill>
                <a:ea typeface="Arial Unicode MS" panose="020B0604020202020204" pitchFamily="34" charset="-128"/>
              </a:rPr>
              <a:t>$175,200</a:t>
            </a:r>
          </a:p>
        </p:txBody>
      </p:sp>
      <p:sp>
        <p:nvSpPr>
          <p:cNvPr id="69688" name="Rectangle 13"/>
          <p:cNvSpPr>
            <a:spLocks noChangeArrowheads="1"/>
          </p:cNvSpPr>
          <p:nvPr/>
        </p:nvSpPr>
        <p:spPr bwMode="auto">
          <a:xfrm>
            <a:off x="4975226" y="3286225"/>
            <a:ext cx="334963" cy="538163"/>
          </a:xfrm>
          <a:prstGeom prst="rect">
            <a:avLst/>
          </a:prstGeom>
          <a:solidFill>
            <a:srgbClr val="FEC8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89" name="Text Box 40"/>
          <p:cNvSpPr txBox="1">
            <a:spLocks noChangeArrowheads="1"/>
          </p:cNvSpPr>
          <p:nvPr/>
        </p:nvSpPr>
        <p:spPr bwMode="auto">
          <a:xfrm rot="16200000">
            <a:off x="4625951" y="2628427"/>
            <a:ext cx="1019646"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dirty="0">
                <a:solidFill>
                  <a:schemeClr val="tx1">
                    <a:lumMod val="75000"/>
                    <a:lumOff val="25000"/>
                  </a:schemeClr>
                </a:solidFill>
                <a:ea typeface="Arial Unicode MS" panose="020B0604020202020204" pitchFamily="34" charset="-128"/>
              </a:rPr>
              <a:t>$404,600</a:t>
            </a:r>
          </a:p>
        </p:txBody>
      </p:sp>
      <p:sp>
        <p:nvSpPr>
          <p:cNvPr id="69685" name="Rectangle 16"/>
          <p:cNvSpPr>
            <a:spLocks noChangeArrowheads="1"/>
          </p:cNvSpPr>
          <p:nvPr/>
        </p:nvSpPr>
        <p:spPr bwMode="auto">
          <a:xfrm>
            <a:off x="6999288" y="2686149"/>
            <a:ext cx="333375" cy="1138238"/>
          </a:xfrm>
          <a:prstGeom prst="rect">
            <a:avLst/>
          </a:prstGeom>
          <a:solidFill>
            <a:srgbClr val="FEC8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86" name="Text Box 41"/>
          <p:cNvSpPr txBox="1">
            <a:spLocks noChangeArrowheads="1"/>
          </p:cNvSpPr>
          <p:nvPr/>
        </p:nvSpPr>
        <p:spPr bwMode="auto">
          <a:xfrm rot="16200000">
            <a:off x="6631597" y="3087616"/>
            <a:ext cx="1063035"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pPr>
            <a:r>
              <a:rPr lang="en-US" altLang="en-US" sz="1400" dirty="0">
                <a:ea typeface="Arial Unicode MS" panose="020B0604020202020204" pitchFamily="34" charset="-128"/>
              </a:rPr>
              <a:t>$857,500</a:t>
            </a:r>
          </a:p>
        </p:txBody>
      </p:sp>
      <p:sp>
        <p:nvSpPr>
          <p:cNvPr id="69682" name="Rectangle 8"/>
          <p:cNvSpPr>
            <a:spLocks noChangeArrowheads="1"/>
          </p:cNvSpPr>
          <p:nvPr/>
        </p:nvSpPr>
        <p:spPr bwMode="auto">
          <a:xfrm>
            <a:off x="1385888" y="3733900"/>
            <a:ext cx="334963" cy="88106"/>
          </a:xfrm>
          <a:prstGeom prst="rect">
            <a:avLst/>
          </a:prstGeom>
          <a:solidFill>
            <a:srgbClr val="88BC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83" name="Text Box 42"/>
          <p:cNvSpPr txBox="1">
            <a:spLocks noChangeArrowheads="1"/>
          </p:cNvSpPr>
          <p:nvPr/>
        </p:nvSpPr>
        <p:spPr bwMode="auto">
          <a:xfrm rot="16200000">
            <a:off x="1133530" y="3156800"/>
            <a:ext cx="856936"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dirty="0">
                <a:solidFill>
                  <a:schemeClr val="tx1">
                    <a:lumMod val="75000"/>
                    <a:lumOff val="25000"/>
                  </a:schemeClr>
                </a:solidFill>
                <a:ea typeface="Arial Unicode MS" panose="020B0604020202020204" pitchFamily="34" charset="-128"/>
              </a:rPr>
              <a:t>$66,500</a:t>
            </a:r>
          </a:p>
        </p:txBody>
      </p:sp>
      <p:sp>
        <p:nvSpPr>
          <p:cNvPr id="69679" name="Rectangle 11"/>
          <p:cNvSpPr>
            <a:spLocks noChangeArrowheads="1"/>
          </p:cNvSpPr>
          <p:nvPr/>
        </p:nvSpPr>
        <p:spPr bwMode="auto">
          <a:xfrm>
            <a:off x="3406775" y="3519588"/>
            <a:ext cx="334963" cy="303609"/>
          </a:xfrm>
          <a:prstGeom prst="rect">
            <a:avLst/>
          </a:prstGeom>
          <a:solidFill>
            <a:srgbClr val="88BC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80" name="Text Box 43"/>
          <p:cNvSpPr txBox="1">
            <a:spLocks noChangeArrowheads="1"/>
          </p:cNvSpPr>
          <p:nvPr/>
        </p:nvSpPr>
        <p:spPr bwMode="auto">
          <a:xfrm rot="16200000">
            <a:off x="3050857" y="2859796"/>
            <a:ext cx="1052188"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dirty="0">
                <a:solidFill>
                  <a:schemeClr val="tx1">
                    <a:lumMod val="75000"/>
                    <a:lumOff val="25000"/>
                  </a:schemeClr>
                </a:solidFill>
                <a:ea typeface="Arial Unicode MS" panose="020B0604020202020204" pitchFamily="34" charset="-128"/>
              </a:rPr>
              <a:t>$229,600</a:t>
            </a:r>
          </a:p>
        </p:txBody>
      </p:sp>
      <p:sp>
        <p:nvSpPr>
          <p:cNvPr id="69676" name="Rectangle 14"/>
          <p:cNvSpPr>
            <a:spLocks noChangeArrowheads="1"/>
          </p:cNvSpPr>
          <p:nvPr/>
        </p:nvSpPr>
        <p:spPr bwMode="auto">
          <a:xfrm>
            <a:off x="5427663" y="2990950"/>
            <a:ext cx="334963" cy="833438"/>
          </a:xfrm>
          <a:prstGeom prst="rect">
            <a:avLst/>
          </a:prstGeom>
          <a:solidFill>
            <a:srgbClr val="88BC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77" name="Text Box 44"/>
          <p:cNvSpPr txBox="1">
            <a:spLocks noChangeArrowheads="1"/>
          </p:cNvSpPr>
          <p:nvPr/>
        </p:nvSpPr>
        <p:spPr bwMode="auto">
          <a:xfrm rot="16200000">
            <a:off x="5049973" y="2311419"/>
            <a:ext cx="1084729"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dirty="0">
                <a:solidFill>
                  <a:schemeClr val="tx1">
                    <a:lumMod val="75000"/>
                    <a:lumOff val="25000"/>
                  </a:schemeClr>
                </a:solidFill>
                <a:ea typeface="Arial Unicode MS" panose="020B0604020202020204" pitchFamily="34" charset="-128"/>
              </a:rPr>
              <a:t>$629,300</a:t>
            </a:r>
          </a:p>
        </p:txBody>
      </p:sp>
      <p:sp>
        <p:nvSpPr>
          <p:cNvPr id="69673" name="Rectangle 17"/>
          <p:cNvSpPr>
            <a:spLocks noChangeArrowheads="1"/>
          </p:cNvSpPr>
          <p:nvPr/>
        </p:nvSpPr>
        <p:spPr bwMode="auto">
          <a:xfrm>
            <a:off x="7451726" y="1695549"/>
            <a:ext cx="334963" cy="2128838"/>
          </a:xfrm>
          <a:prstGeom prst="rect">
            <a:avLst/>
          </a:prstGeom>
          <a:solidFill>
            <a:srgbClr val="88BC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74" name="Text Box 45"/>
          <p:cNvSpPr txBox="1">
            <a:spLocks noChangeArrowheads="1"/>
          </p:cNvSpPr>
          <p:nvPr/>
        </p:nvSpPr>
        <p:spPr bwMode="auto">
          <a:xfrm rot="16200000">
            <a:off x="7017447" y="2237159"/>
            <a:ext cx="120405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pPr>
            <a:r>
              <a:rPr lang="en-US" altLang="en-US" sz="1400" dirty="0">
                <a:solidFill>
                  <a:schemeClr val="bg1"/>
                </a:solidFill>
                <a:ea typeface="Arial Unicode MS" panose="020B0604020202020204" pitchFamily="34" charset="-128"/>
              </a:rPr>
              <a:t>$1,609,200</a:t>
            </a:r>
          </a:p>
        </p:txBody>
      </p:sp>
      <p:sp>
        <p:nvSpPr>
          <p:cNvPr id="69670" name="Rectangle 9"/>
          <p:cNvSpPr>
            <a:spLocks noChangeArrowheads="1"/>
          </p:cNvSpPr>
          <p:nvPr/>
        </p:nvSpPr>
        <p:spPr bwMode="auto">
          <a:xfrm>
            <a:off x="1839913" y="3710089"/>
            <a:ext cx="338138" cy="111919"/>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71" name="Text Box 46"/>
          <p:cNvSpPr txBox="1">
            <a:spLocks noChangeArrowheads="1"/>
          </p:cNvSpPr>
          <p:nvPr/>
        </p:nvSpPr>
        <p:spPr bwMode="auto">
          <a:xfrm rot="16200000">
            <a:off x="1535328" y="3080868"/>
            <a:ext cx="967738"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b="1" dirty="0">
                <a:solidFill>
                  <a:schemeClr val="tx1">
                    <a:lumMod val="75000"/>
                    <a:lumOff val="25000"/>
                  </a:schemeClr>
                </a:solidFill>
                <a:ea typeface="Arial Unicode MS" panose="020B0604020202020204" pitchFamily="34" charset="-128"/>
              </a:rPr>
              <a:t>$88,700</a:t>
            </a:r>
          </a:p>
        </p:txBody>
      </p:sp>
      <p:sp>
        <p:nvSpPr>
          <p:cNvPr id="69667" name="Rectangle 12"/>
          <p:cNvSpPr>
            <a:spLocks noChangeArrowheads="1"/>
          </p:cNvSpPr>
          <p:nvPr/>
        </p:nvSpPr>
        <p:spPr bwMode="auto">
          <a:xfrm>
            <a:off x="3857625" y="3424339"/>
            <a:ext cx="334963" cy="398859"/>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68" name="Text Box 47"/>
          <p:cNvSpPr txBox="1">
            <a:spLocks noChangeArrowheads="1"/>
          </p:cNvSpPr>
          <p:nvPr/>
        </p:nvSpPr>
        <p:spPr bwMode="auto">
          <a:xfrm rot="16200000">
            <a:off x="3503479" y="2762512"/>
            <a:ext cx="1063035"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b="1" dirty="0">
                <a:solidFill>
                  <a:schemeClr val="tx1">
                    <a:lumMod val="75000"/>
                    <a:lumOff val="25000"/>
                  </a:schemeClr>
                </a:solidFill>
                <a:ea typeface="Arial Unicode MS" panose="020B0604020202020204" pitchFamily="34" charset="-128"/>
              </a:rPr>
              <a:t>$306,100</a:t>
            </a:r>
          </a:p>
        </p:txBody>
      </p:sp>
      <p:sp>
        <p:nvSpPr>
          <p:cNvPr id="69664" name="Rectangle 15"/>
          <p:cNvSpPr>
            <a:spLocks noChangeArrowheads="1"/>
          </p:cNvSpPr>
          <p:nvPr/>
        </p:nvSpPr>
        <p:spPr bwMode="auto">
          <a:xfrm>
            <a:off x="5881688" y="2709963"/>
            <a:ext cx="334963" cy="1114425"/>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65" name="Text Box 48"/>
          <p:cNvSpPr txBox="1">
            <a:spLocks noChangeArrowheads="1"/>
          </p:cNvSpPr>
          <p:nvPr/>
        </p:nvSpPr>
        <p:spPr bwMode="auto">
          <a:xfrm rot="16200000">
            <a:off x="5552599" y="2142442"/>
            <a:ext cx="987104"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400" b="1" dirty="0">
                <a:solidFill>
                  <a:schemeClr val="tx1">
                    <a:lumMod val="75000"/>
                    <a:lumOff val="25000"/>
                  </a:schemeClr>
                </a:solidFill>
                <a:ea typeface="Arial Unicode MS" panose="020B0604020202020204" pitchFamily="34" charset="-128"/>
              </a:rPr>
              <a:t>$839,100</a:t>
            </a:r>
          </a:p>
        </p:txBody>
      </p:sp>
      <p:sp>
        <p:nvSpPr>
          <p:cNvPr id="69661" name="Rectangle 18"/>
          <p:cNvSpPr>
            <a:spLocks noChangeArrowheads="1"/>
          </p:cNvSpPr>
          <p:nvPr/>
        </p:nvSpPr>
        <p:spPr bwMode="auto">
          <a:xfrm>
            <a:off x="7905751" y="982365"/>
            <a:ext cx="334963" cy="2848250"/>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62" name="Text Box 49"/>
          <p:cNvSpPr txBox="1">
            <a:spLocks noChangeArrowheads="1"/>
          </p:cNvSpPr>
          <p:nvPr/>
        </p:nvSpPr>
        <p:spPr bwMode="auto">
          <a:xfrm rot="16200000">
            <a:off x="7437863" y="1494133"/>
            <a:ext cx="1269133" cy="27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pPr>
            <a:r>
              <a:rPr lang="en-US" altLang="en-US" sz="1400" b="1" dirty="0">
                <a:solidFill>
                  <a:schemeClr val="bg1"/>
                </a:solidFill>
                <a:ea typeface="Arial Unicode MS" panose="020B0604020202020204" pitchFamily="34" charset="-128"/>
              </a:rPr>
              <a:t>$2,145,600</a:t>
            </a:r>
          </a:p>
        </p:txBody>
      </p:sp>
      <p:grpSp>
        <p:nvGrpSpPr>
          <p:cNvPr id="14" name="Group 124"/>
          <p:cNvGrpSpPr>
            <a:grpSpLocks/>
          </p:cNvGrpSpPr>
          <p:nvPr/>
        </p:nvGrpSpPr>
        <p:grpSpPr bwMode="auto">
          <a:xfrm>
            <a:off x="944563" y="1855368"/>
            <a:ext cx="3025775" cy="406003"/>
            <a:chOff x="588" y="2007"/>
            <a:chExt cx="1906" cy="341"/>
          </a:xfrm>
        </p:grpSpPr>
        <p:sp>
          <p:nvSpPr>
            <p:cNvPr id="69658" name="Text Box 96"/>
            <p:cNvSpPr txBox="1">
              <a:spLocks noChangeArrowheads="1"/>
            </p:cNvSpPr>
            <p:nvPr/>
          </p:nvSpPr>
          <p:spPr bwMode="auto">
            <a:xfrm>
              <a:off x="667" y="2007"/>
              <a:ext cx="1827"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75000"/>
                </a:spcAft>
              </a:pPr>
              <a:r>
                <a:rPr lang="en-US" altLang="en-US" sz="1200" dirty="0">
                  <a:ea typeface="Arial Unicode MS" panose="020B0604020202020204" pitchFamily="34" charset="-128"/>
                </a:rPr>
                <a:t>Taxes on Contribution and </a:t>
              </a:r>
              <a:br>
                <a:rPr lang="en-US" altLang="en-US" sz="1200" dirty="0">
                  <a:ea typeface="Arial Unicode MS" panose="020B0604020202020204" pitchFamily="34" charset="-128"/>
                </a:rPr>
              </a:br>
              <a:r>
                <a:rPr lang="en-US" altLang="en-US" sz="1200" dirty="0">
                  <a:ea typeface="Arial Unicode MS" panose="020B0604020202020204" pitchFamily="34" charset="-128"/>
                </a:rPr>
                <a:t>Return Deferred Until Distribution</a:t>
              </a:r>
            </a:p>
          </p:txBody>
        </p:sp>
        <p:sp>
          <p:nvSpPr>
            <p:cNvPr id="69659" name="Rectangle 111"/>
            <p:cNvSpPr>
              <a:spLocks noChangeAspect="1" noChangeArrowheads="1"/>
            </p:cNvSpPr>
            <p:nvPr/>
          </p:nvSpPr>
          <p:spPr bwMode="auto">
            <a:xfrm>
              <a:off x="588" y="2080"/>
              <a:ext cx="115" cy="154"/>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grpSp>
      <p:grpSp>
        <p:nvGrpSpPr>
          <p:cNvPr id="15" name="Group 123"/>
          <p:cNvGrpSpPr>
            <a:grpSpLocks/>
          </p:cNvGrpSpPr>
          <p:nvPr/>
        </p:nvGrpSpPr>
        <p:grpSpPr bwMode="auto">
          <a:xfrm>
            <a:off x="944563" y="1639864"/>
            <a:ext cx="3032125" cy="248841"/>
            <a:chOff x="588" y="1826"/>
            <a:chExt cx="1910" cy="209"/>
          </a:xfrm>
        </p:grpSpPr>
        <p:sp>
          <p:nvSpPr>
            <p:cNvPr id="69656" name="Rectangle 110"/>
            <p:cNvSpPr>
              <a:spLocks noChangeAspect="1" noChangeArrowheads="1"/>
            </p:cNvSpPr>
            <p:nvPr/>
          </p:nvSpPr>
          <p:spPr bwMode="auto">
            <a:xfrm>
              <a:off x="588" y="1870"/>
              <a:ext cx="115" cy="154"/>
            </a:xfrm>
            <a:prstGeom prst="rect">
              <a:avLst/>
            </a:prstGeom>
            <a:solidFill>
              <a:srgbClr val="88BC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57" name="Text Box 117"/>
            <p:cNvSpPr txBox="1">
              <a:spLocks noChangeArrowheads="1"/>
            </p:cNvSpPr>
            <p:nvPr/>
          </p:nvSpPr>
          <p:spPr bwMode="auto">
            <a:xfrm>
              <a:off x="671" y="1826"/>
              <a:ext cx="1827"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75000"/>
                </a:spcAft>
              </a:pPr>
              <a:r>
                <a:rPr lang="en-US" altLang="en-US" sz="1200" dirty="0">
                  <a:ea typeface="Arial Unicode MS" panose="020B0604020202020204" pitchFamily="34" charset="-128"/>
                </a:rPr>
                <a:t>Taxes on Return Deferred</a:t>
              </a:r>
            </a:p>
          </p:txBody>
        </p:sp>
      </p:grpSp>
      <p:grpSp>
        <p:nvGrpSpPr>
          <p:cNvPr id="16" name="Group 122"/>
          <p:cNvGrpSpPr>
            <a:grpSpLocks/>
          </p:cNvGrpSpPr>
          <p:nvPr/>
        </p:nvGrpSpPr>
        <p:grpSpPr bwMode="auto">
          <a:xfrm>
            <a:off x="946150" y="1399359"/>
            <a:ext cx="3030538" cy="248841"/>
            <a:chOff x="589" y="1624"/>
            <a:chExt cx="1909" cy="209"/>
          </a:xfrm>
        </p:grpSpPr>
        <p:sp>
          <p:nvSpPr>
            <p:cNvPr id="69654" name="Rectangle 109"/>
            <p:cNvSpPr>
              <a:spLocks noChangeAspect="1" noChangeArrowheads="1"/>
            </p:cNvSpPr>
            <p:nvPr/>
          </p:nvSpPr>
          <p:spPr bwMode="auto">
            <a:xfrm>
              <a:off x="589" y="1657"/>
              <a:ext cx="116" cy="154"/>
            </a:xfrm>
            <a:prstGeom prst="rect">
              <a:avLst/>
            </a:prstGeom>
            <a:solidFill>
              <a:srgbClr val="FEC8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69655" name="Text Box 118"/>
            <p:cNvSpPr txBox="1">
              <a:spLocks noChangeArrowheads="1"/>
            </p:cNvSpPr>
            <p:nvPr/>
          </p:nvSpPr>
          <p:spPr bwMode="auto">
            <a:xfrm>
              <a:off x="671" y="1624"/>
              <a:ext cx="1827"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75000"/>
                </a:spcAft>
              </a:pPr>
              <a:r>
                <a:rPr lang="en-US" altLang="en-US" sz="1200" dirty="0">
                  <a:ea typeface="Arial Unicode MS" panose="020B0604020202020204" pitchFamily="34" charset="-128"/>
                </a:rPr>
                <a:t>No Taxes Deferred</a:t>
              </a:r>
            </a:p>
          </p:txBody>
        </p:sp>
      </p:grpSp>
      <p:sp>
        <p:nvSpPr>
          <p:cNvPr id="33814" name="TextBox 17"/>
          <p:cNvSpPr txBox="1">
            <a:spLocks noChangeArrowheads="1"/>
          </p:cNvSpPr>
          <p:nvPr/>
        </p:nvSpPr>
        <p:spPr bwMode="auto">
          <a:xfrm>
            <a:off x="476251" y="4135532"/>
            <a:ext cx="8743949"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000" dirty="0">
                <a:solidFill>
                  <a:schemeClr val="tx1">
                    <a:lumMod val="65000"/>
                    <a:lumOff val="35000"/>
                  </a:schemeClr>
                </a:solidFill>
                <a:ea typeface="Arial Unicode MS" panose="020B0604020202020204" pitchFamily="34" charset="-128"/>
              </a:rPr>
              <a:t>Note: You should consider your personal investment horizon or income tax bracket, both current and anticipated, when making a decision that </a:t>
            </a:r>
            <a:r>
              <a:rPr lang="en-US" altLang="en-US" sz="1000" dirty="0" smtClean="0">
                <a:solidFill>
                  <a:schemeClr val="tx1">
                    <a:lumMod val="65000"/>
                    <a:lumOff val="35000"/>
                  </a:schemeClr>
                </a:solidFill>
                <a:ea typeface="Arial Unicode MS" panose="020B0604020202020204" pitchFamily="34" charset="-128"/>
              </a:rPr>
              <a:t/>
            </a:r>
            <a:br>
              <a:rPr lang="en-US" altLang="en-US" sz="1000" dirty="0" smtClean="0">
                <a:solidFill>
                  <a:schemeClr val="tx1">
                    <a:lumMod val="65000"/>
                    <a:lumOff val="35000"/>
                  </a:schemeClr>
                </a:solidFill>
                <a:ea typeface="Arial Unicode MS" panose="020B0604020202020204" pitchFamily="34" charset="-128"/>
              </a:rPr>
            </a:br>
            <a:r>
              <a:rPr lang="en-US" altLang="en-US" sz="1000" dirty="0" smtClean="0">
                <a:solidFill>
                  <a:schemeClr val="tx1">
                    <a:lumMod val="65000"/>
                    <a:lumOff val="35000"/>
                  </a:schemeClr>
                </a:solidFill>
                <a:ea typeface="Arial Unicode MS" panose="020B0604020202020204" pitchFamily="34" charset="-128"/>
              </a:rPr>
              <a:t>could </a:t>
            </a:r>
            <a:r>
              <a:rPr lang="en-US" altLang="en-US" sz="1000" dirty="0">
                <a:solidFill>
                  <a:schemeClr val="tx1">
                    <a:lumMod val="65000"/>
                    <a:lumOff val="35000"/>
                  </a:schemeClr>
                </a:solidFill>
                <a:ea typeface="Arial Unicode MS" panose="020B0604020202020204" pitchFamily="34" charset="-128"/>
              </a:rPr>
              <a:t>impact the results of this comparison. This chart represents a hypothetical investment and is not intended to represent the performance of </a:t>
            </a:r>
            <a:r>
              <a:rPr lang="en-US" altLang="en-US" sz="1000" dirty="0" smtClean="0">
                <a:solidFill>
                  <a:schemeClr val="tx1">
                    <a:lumMod val="65000"/>
                    <a:lumOff val="35000"/>
                  </a:schemeClr>
                </a:solidFill>
                <a:ea typeface="Arial Unicode MS" panose="020B0604020202020204" pitchFamily="34" charset="-128"/>
              </a:rPr>
              <a:t/>
            </a:r>
            <a:br>
              <a:rPr lang="en-US" altLang="en-US" sz="1000" dirty="0" smtClean="0">
                <a:solidFill>
                  <a:schemeClr val="tx1">
                    <a:lumMod val="65000"/>
                    <a:lumOff val="35000"/>
                  </a:schemeClr>
                </a:solidFill>
                <a:ea typeface="Arial Unicode MS" panose="020B0604020202020204" pitchFamily="34" charset="-128"/>
              </a:rPr>
            </a:br>
            <a:r>
              <a:rPr lang="en-US" altLang="en-US" sz="1000" dirty="0" smtClean="0">
                <a:solidFill>
                  <a:schemeClr val="tx1">
                    <a:lumMod val="65000"/>
                    <a:lumOff val="35000"/>
                  </a:schemeClr>
                </a:solidFill>
                <a:ea typeface="Arial Unicode MS" panose="020B0604020202020204" pitchFamily="34" charset="-128"/>
              </a:rPr>
              <a:t>any </a:t>
            </a:r>
            <a:r>
              <a:rPr lang="en-US" altLang="en-US" sz="1000" dirty="0">
                <a:solidFill>
                  <a:schemeClr val="tx1">
                    <a:lumMod val="65000"/>
                    <a:lumOff val="35000"/>
                  </a:schemeClr>
                </a:solidFill>
                <a:ea typeface="Arial Unicode MS" panose="020B0604020202020204" pitchFamily="34" charset="-128"/>
              </a:rPr>
              <a:t>investment. Assumes a federal 25% tax bracket. Lower tax rates on capital gains and dividends would make the investment return on the taxable investment more favorable, thereby reducing the difference in performance between the investments shown. Any tax-deductible contributions are taxed and tax-deferred growth may be taxed upon withdrawal. Earnings on the investment are at 9% constant nominal rate, compounded monthly. Actual investments will fluctuate in value. The above amounts are based on monthly contributions of $458.33 (earned income, adjusted for taxes). Investing entails risk, including loss of principal. Shares, when redeemed, may be worth more or less than their original value.</a:t>
            </a:r>
          </a:p>
        </p:txBody>
      </p:sp>
      <p:sp>
        <p:nvSpPr>
          <p:cNvPr id="19" name="Title 18"/>
          <p:cNvSpPr>
            <a:spLocks noGrp="1"/>
          </p:cNvSpPr>
          <p:nvPr>
            <p:ph type="title"/>
          </p:nvPr>
        </p:nvSpPr>
        <p:spPr/>
        <p:txBody>
          <a:bodyPr>
            <a:normAutofit fontScale="90000"/>
          </a:bodyPr>
          <a:lstStyle/>
          <a:p>
            <a:r>
              <a:rPr lang="en-US" altLang="en-US" dirty="0"/>
              <a:t>The Power </a:t>
            </a:r>
            <a:r>
              <a:rPr lang="en-US" altLang="en-US" dirty="0" smtClean="0"/>
              <a:t>of Tax-Deferred Savings</a:t>
            </a:r>
            <a:endParaRPr lang="en-US" dirty="0"/>
          </a:p>
        </p:txBody>
      </p:sp>
      <p:cxnSp>
        <p:nvCxnSpPr>
          <p:cNvPr id="18" name="Straight Connector 17"/>
          <p:cNvCxnSpPr/>
          <p:nvPr/>
        </p:nvCxnSpPr>
        <p:spPr>
          <a:xfrm flipV="1">
            <a:off x="2585298" y="2582123"/>
            <a:ext cx="0" cy="124692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600255" y="1924050"/>
            <a:ext cx="0" cy="190500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6607653" y="1003300"/>
            <a:ext cx="0" cy="282575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Grp="1"/>
          </p:cNvSpPr>
          <p:nvPr>
            <p:ph type="title"/>
          </p:nvPr>
        </p:nvSpPr>
        <p:spPr/>
        <p:txBody>
          <a:bodyPr/>
          <a:lstStyle/>
          <a:p>
            <a:r>
              <a:rPr lang="en-US" altLang="en-US" sz="4000" dirty="0" smtClean="0"/>
              <a:t>Deductibility vs. </a:t>
            </a:r>
            <a:r>
              <a:rPr lang="en-US" altLang="en-US" sz="4000" dirty="0" err="1" smtClean="0"/>
              <a:t>Deferrability</a:t>
            </a:r>
            <a:endParaRPr lang="en-US" altLang="en-US" sz="4000" dirty="0" smtClean="0"/>
          </a:p>
        </p:txBody>
      </p:sp>
      <p:sp>
        <p:nvSpPr>
          <p:cNvPr id="152583" name="Rectangle 7"/>
          <p:cNvSpPr>
            <a:spLocks noGrp="1"/>
          </p:cNvSpPr>
          <p:nvPr>
            <p:ph idx="1"/>
          </p:nvPr>
        </p:nvSpPr>
        <p:spPr>
          <a:xfrm>
            <a:off x="485775" y="1362074"/>
            <a:ext cx="8229600" cy="3578225"/>
          </a:xfrm>
        </p:spPr>
        <p:txBody>
          <a:bodyPr/>
          <a:lstStyle/>
          <a:p>
            <a:pPr marL="0" indent="0">
              <a:buFont typeface="Trebuchet MS" pitchFamily="34" charset="0"/>
              <a:buNone/>
            </a:pPr>
            <a:r>
              <a:rPr lang="en-US" altLang="en-US" sz="1800" dirty="0" smtClean="0"/>
              <a:t>A </a:t>
            </a:r>
            <a:r>
              <a:rPr lang="en-US" altLang="en-US" sz="2000" b="1" dirty="0" smtClean="0">
                <a:solidFill>
                  <a:srgbClr val="33868D"/>
                </a:solidFill>
              </a:rPr>
              <a:t>deduction</a:t>
            </a:r>
            <a:r>
              <a:rPr lang="en-US" altLang="en-US" sz="1800" dirty="0" smtClean="0">
                <a:solidFill>
                  <a:srgbClr val="33868D"/>
                </a:solidFill>
              </a:rPr>
              <a:t> </a:t>
            </a:r>
            <a:r>
              <a:rPr lang="en-US" altLang="en-US" sz="1800" dirty="0" smtClean="0"/>
              <a:t>is an amount of money you can subtract from your gross income before you calculate taxes.</a:t>
            </a:r>
          </a:p>
          <a:p>
            <a:pPr marL="0" indent="0">
              <a:buFont typeface="Trebuchet MS" pitchFamily="34" charset="0"/>
              <a:buNone/>
            </a:pPr>
            <a:r>
              <a:rPr lang="en-US" altLang="en-US" sz="1800" dirty="0" smtClean="0"/>
              <a:t>The more you can reduce your gross income with deductions, the less the amount you’ll</a:t>
            </a:r>
            <a:r>
              <a:rPr lang="en-US" altLang="ja-JP" sz="1800" dirty="0" smtClean="0"/>
              <a:t> pay income taxes on. </a:t>
            </a:r>
          </a:p>
          <a:p>
            <a:pPr marL="0" indent="0">
              <a:spcAft>
                <a:spcPts val="2400"/>
              </a:spcAft>
              <a:buFont typeface="Trebuchet MS" pitchFamily="34" charset="0"/>
              <a:buNone/>
            </a:pPr>
            <a:r>
              <a:rPr lang="en-US" altLang="en-US" sz="1800" b="1" dirty="0" smtClean="0"/>
              <a:t>It PAYS to deduct.</a:t>
            </a:r>
            <a:r>
              <a:rPr lang="en-US" altLang="en-US" sz="1800" dirty="0" smtClean="0"/>
              <a:t> Remember to consult your tax advisor regarding your personal tax situation. </a:t>
            </a:r>
          </a:p>
          <a:p>
            <a:pPr marL="0" indent="0">
              <a:buFont typeface="Trebuchet MS" pitchFamily="34" charset="0"/>
              <a:buNone/>
            </a:pPr>
            <a:r>
              <a:rPr lang="en-US" altLang="en-US" sz="1800" dirty="0" smtClean="0"/>
              <a:t>A </a:t>
            </a:r>
            <a:r>
              <a:rPr lang="en-US" altLang="en-US" sz="2000" b="1" dirty="0" smtClean="0">
                <a:solidFill>
                  <a:srgbClr val="33868D"/>
                </a:solidFill>
              </a:rPr>
              <a:t>deferral</a:t>
            </a:r>
            <a:r>
              <a:rPr lang="en-US" altLang="en-US" sz="1800" dirty="0" smtClean="0">
                <a:solidFill>
                  <a:srgbClr val="33868D"/>
                </a:solidFill>
              </a:rPr>
              <a:t> </a:t>
            </a:r>
            <a:r>
              <a:rPr lang="en-US" altLang="en-US" sz="1800" dirty="0" smtClean="0"/>
              <a:t>means that you can </a:t>
            </a:r>
            <a:r>
              <a:rPr lang="ja-JP" altLang="en-US" sz="1800" dirty="0" smtClean="0"/>
              <a:t>“</a:t>
            </a:r>
            <a:r>
              <a:rPr lang="en-US" altLang="ja-JP" sz="1800" dirty="0" smtClean="0"/>
              <a:t>postpone</a:t>
            </a:r>
            <a:r>
              <a:rPr lang="ja-JP" altLang="en-US" sz="1800" dirty="0" smtClean="0"/>
              <a:t>”</a:t>
            </a:r>
            <a:r>
              <a:rPr lang="en-US" altLang="ja-JP" sz="1800" dirty="0" smtClean="0"/>
              <a:t> payment of current taxes until a later date in the future, commonly at retirement.</a:t>
            </a:r>
          </a:p>
          <a:p>
            <a:pPr marL="0" indent="0">
              <a:buFont typeface="Trebuchet MS" pitchFamily="34" charset="0"/>
              <a:buNone/>
            </a:pPr>
            <a:r>
              <a:rPr lang="en-US" altLang="en-US" sz="1800" dirty="0" smtClean="0"/>
              <a:t>The great thing about deferring taxes to retirement is the likelihood that you will be in a lower tax bracket when you do have to pay taxes on the money.</a:t>
            </a:r>
            <a:endParaRPr lang="en-US" altLang="en-US" sz="1800" dirty="0"/>
          </a:p>
          <a:p>
            <a:pPr marL="0" indent="0">
              <a:buNone/>
            </a:pPr>
            <a:r>
              <a:rPr lang="en-US" sz="1000" dirty="0">
                <a:solidFill>
                  <a:schemeClr val="tx1">
                    <a:lumMod val="65000"/>
                    <a:lumOff val="35000"/>
                  </a:schemeClr>
                </a:solidFill>
              </a:rPr>
              <a:t>Neither Primerica nor its representatives offer tax planning </a:t>
            </a:r>
            <a:r>
              <a:rPr lang="en-US" sz="1000" dirty="0" smtClean="0">
                <a:solidFill>
                  <a:schemeClr val="tx1">
                    <a:lumMod val="65000"/>
                    <a:lumOff val="35000"/>
                  </a:schemeClr>
                </a:solidFill>
              </a:rPr>
              <a:t>services.</a:t>
            </a:r>
            <a:br>
              <a:rPr lang="en-US" sz="1000" dirty="0" smtClean="0">
                <a:solidFill>
                  <a:schemeClr val="tx1">
                    <a:lumMod val="65000"/>
                    <a:lumOff val="35000"/>
                  </a:schemeClr>
                </a:solidFill>
              </a:rPr>
            </a:br>
            <a:r>
              <a:rPr lang="en-US" sz="1000" dirty="0" smtClean="0">
                <a:solidFill>
                  <a:schemeClr val="tx1">
                    <a:lumMod val="65000"/>
                    <a:lumOff val="35000"/>
                  </a:schemeClr>
                </a:solidFill>
              </a:rPr>
              <a:t>For </a:t>
            </a:r>
            <a:r>
              <a:rPr lang="en-US" sz="1000" dirty="0">
                <a:solidFill>
                  <a:schemeClr val="tx1">
                    <a:lumMod val="65000"/>
                    <a:lumOff val="35000"/>
                  </a:schemeClr>
                </a:solidFill>
              </a:rPr>
              <a:t>related questions, please refer to an appropriately licensed professional</a:t>
            </a:r>
            <a:r>
              <a:rPr lang="en-US" sz="1000" dirty="0" smtClean="0">
                <a:solidFill>
                  <a:schemeClr val="tx1">
                    <a:lumMod val="65000"/>
                    <a:lumOff val="35000"/>
                  </a:schemeClr>
                </a:solidFill>
              </a:rPr>
              <a:t>.</a:t>
            </a:r>
            <a:endParaRPr lang="en-US" sz="1000" dirty="0">
              <a:solidFill>
                <a:schemeClr val="tx1">
                  <a:lumMod val="65000"/>
                  <a:lumOff val="35000"/>
                </a:schemeClr>
              </a:solidFill>
            </a:endParaRPr>
          </a:p>
        </p:txBody>
      </p:sp>
      <p:sp>
        <p:nvSpPr>
          <p:cNvPr id="152584" name="Line 8"/>
          <p:cNvSpPr>
            <a:spLocks noChangeShapeType="1"/>
          </p:cNvSpPr>
          <p:nvPr/>
        </p:nvSpPr>
        <p:spPr bwMode="auto">
          <a:xfrm>
            <a:off x="566738" y="3259931"/>
            <a:ext cx="8043862"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a:spLocks noGrp="1"/>
          </p:cNvSpPr>
          <p:nvPr>
            <p:ph type="title"/>
          </p:nvPr>
        </p:nvSpPr>
        <p:spPr/>
        <p:txBody>
          <a:bodyPr/>
          <a:lstStyle/>
          <a:p>
            <a:r>
              <a:rPr lang="en-US" altLang="en-US" sz="4000" dirty="0" smtClean="0"/>
              <a:t>Which IRA Do You Prefer?</a:t>
            </a:r>
          </a:p>
        </p:txBody>
      </p:sp>
      <p:sp>
        <p:nvSpPr>
          <p:cNvPr id="2" name="Content Placeholder 1"/>
          <p:cNvSpPr>
            <a:spLocks noGrp="1"/>
          </p:cNvSpPr>
          <p:nvPr>
            <p:ph idx="1"/>
          </p:nvPr>
        </p:nvSpPr>
        <p:spPr>
          <a:xfrm>
            <a:off x="466725" y="1362075"/>
            <a:ext cx="8229600" cy="3394472"/>
          </a:xfrm>
        </p:spPr>
        <p:txBody>
          <a:bodyPr/>
          <a:lstStyle/>
          <a:p>
            <a:pPr marL="0" indent="0" eaLnBrk="1" hangingPunct="1">
              <a:spcAft>
                <a:spcPct val="50000"/>
              </a:spcAft>
              <a:buNone/>
            </a:pPr>
            <a:r>
              <a:rPr lang="en-US" altLang="en-US" sz="2800" dirty="0"/>
              <a:t>You have a few choices when it comes to </a:t>
            </a:r>
            <a:r>
              <a:rPr lang="en-US" altLang="en-US" sz="2800" dirty="0" smtClean="0"/>
              <a:t>IRAs. Which </a:t>
            </a:r>
            <a:r>
              <a:rPr lang="en-US" altLang="en-US" sz="2800" dirty="0"/>
              <a:t>one works best for your situation</a:t>
            </a:r>
            <a:r>
              <a:rPr lang="en-US" altLang="en-US" sz="2800" dirty="0" smtClean="0"/>
              <a:t>?</a:t>
            </a:r>
          </a:p>
          <a:p>
            <a:r>
              <a:rPr lang="en-US" altLang="en-US" sz="2400" dirty="0" smtClean="0"/>
              <a:t>Traditional </a:t>
            </a:r>
            <a:r>
              <a:rPr lang="en-US" altLang="en-US" sz="2400" dirty="0"/>
              <a:t>IRA, Deductible</a:t>
            </a:r>
          </a:p>
          <a:p>
            <a:r>
              <a:rPr lang="en-US" altLang="en-US" sz="2400" dirty="0"/>
              <a:t>Traditional IRA, Non-deductible</a:t>
            </a:r>
          </a:p>
          <a:p>
            <a:r>
              <a:rPr lang="en-US" altLang="en-US" sz="2400" dirty="0"/>
              <a:t>Roth IRA, Non-deductible — but not taxed at </a:t>
            </a:r>
            <a:r>
              <a:rPr lang="en-US" altLang="en-US" sz="2400" dirty="0" smtClean="0"/>
              <a:t>withdrawal</a:t>
            </a:r>
            <a:endParaRPr lang="en-US" alt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9"/>
          <p:cNvSpPr>
            <a:spLocks noGrp="1"/>
          </p:cNvSpPr>
          <p:nvPr>
            <p:ph type="title"/>
          </p:nvPr>
        </p:nvSpPr>
        <p:spPr/>
        <p:txBody>
          <a:bodyPr/>
          <a:lstStyle/>
          <a:p>
            <a:r>
              <a:rPr lang="en-US" altLang="en-US" sz="4000" smtClean="0"/>
              <a:t>Traditional IRA, Deductible</a:t>
            </a:r>
            <a:endParaRPr lang="en-US" altLang="en-US" sz="4000" dirty="0" smtClean="0"/>
          </a:p>
        </p:txBody>
      </p:sp>
      <p:sp>
        <p:nvSpPr>
          <p:cNvPr id="188426" name="Rectangle 10"/>
          <p:cNvSpPr>
            <a:spLocks noGrp="1"/>
          </p:cNvSpPr>
          <p:nvPr>
            <p:ph idx="1"/>
          </p:nvPr>
        </p:nvSpPr>
        <p:spPr>
          <a:xfrm>
            <a:off x="457200" y="1323975"/>
            <a:ext cx="8496300" cy="3394472"/>
          </a:xfrm>
        </p:spPr>
        <p:txBody>
          <a:bodyPr/>
          <a:lstStyle/>
          <a:p>
            <a:pPr>
              <a:buFont typeface="Trebuchet MS" pitchFamily="34" charset="0"/>
              <a:buNone/>
            </a:pPr>
            <a:r>
              <a:rPr lang="en-US" altLang="en-US" sz="2800" b="1" dirty="0" smtClean="0">
                <a:solidFill>
                  <a:srgbClr val="33868D"/>
                </a:solidFill>
              </a:rPr>
              <a:t>Benefit:</a:t>
            </a:r>
            <a:r>
              <a:rPr lang="en-US" altLang="en-US" dirty="0" smtClean="0">
                <a:solidFill>
                  <a:srgbClr val="33868D"/>
                </a:solidFill>
              </a:rPr>
              <a:t> </a:t>
            </a:r>
          </a:p>
          <a:p>
            <a:r>
              <a:rPr lang="en-US" altLang="en-US" sz="2400" dirty="0" smtClean="0"/>
              <a:t>Tax savings now and tax deferral until retirement.</a:t>
            </a:r>
          </a:p>
          <a:p>
            <a:r>
              <a:rPr lang="en-US" sz="2400" dirty="0" smtClean="0"/>
              <a:t>Saves you money by giving you and your spouse the potential to contribute </a:t>
            </a:r>
            <a:r>
              <a:rPr lang="en-US" sz="2400" b="1" dirty="0" smtClean="0">
                <a:solidFill>
                  <a:srgbClr val="33868D"/>
                </a:solidFill>
              </a:rPr>
              <a:t>$5,500 </a:t>
            </a:r>
            <a:r>
              <a:rPr lang="en-US" sz="2400" dirty="0" smtClean="0"/>
              <a:t>each (if you meet certain requirements) off the top of your gross income, which reduces your taxable income. You postpone payment of taxes on any earnings until they are withdrawn at a date in the future, commonly retirement.</a:t>
            </a:r>
            <a:endParaRPr lang="en-US" sz="2400" dirty="0"/>
          </a:p>
        </p:txBody>
      </p:sp>
      <p:sp>
        <p:nvSpPr>
          <p:cNvPr id="36868" name="TextBox 1"/>
          <p:cNvSpPr txBox="1">
            <a:spLocks noChangeArrowheads="1"/>
          </p:cNvSpPr>
          <p:nvPr/>
        </p:nvSpPr>
        <p:spPr bwMode="auto">
          <a:xfrm>
            <a:off x="377826" y="4637485"/>
            <a:ext cx="834707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000" dirty="0">
                <a:solidFill>
                  <a:schemeClr val="tx1">
                    <a:lumMod val="65000"/>
                    <a:lumOff val="35000"/>
                  </a:schemeClr>
                </a:solidFill>
                <a:ea typeface="Arial Unicode MS" panose="020B0604020202020204" pitchFamily="34" charset="-128"/>
              </a:rPr>
              <a:t>Income limitations may restrict the amount that you may contribute to a Deductible IRA or a Roth IRA with contribution limits for 2016. Additionally, the amount you may contribute to a Roth IRA is reduced by contributions to other IRAs. Withdrawals before 59½ may be subject to ordinary income and a 10% tax penalty. Primerica representatives do not offer tax advice. Consult your tax advisor with any questions.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Grp="1"/>
          </p:cNvSpPr>
          <p:nvPr>
            <p:ph type="title"/>
          </p:nvPr>
        </p:nvSpPr>
        <p:spPr/>
        <p:txBody>
          <a:bodyPr/>
          <a:lstStyle/>
          <a:p>
            <a:r>
              <a:rPr lang="en-US" altLang="en-US" sz="4000" dirty="0" smtClean="0"/>
              <a:t>Traditional IRA, Non-deductible</a:t>
            </a:r>
          </a:p>
        </p:txBody>
      </p:sp>
      <p:sp>
        <p:nvSpPr>
          <p:cNvPr id="194565" name="Rectangle 5"/>
          <p:cNvSpPr>
            <a:spLocks noGrp="1"/>
          </p:cNvSpPr>
          <p:nvPr>
            <p:ph idx="1"/>
          </p:nvPr>
        </p:nvSpPr>
        <p:spPr>
          <a:xfrm>
            <a:off x="457200" y="1362075"/>
            <a:ext cx="8229600" cy="3394472"/>
          </a:xfrm>
        </p:spPr>
        <p:txBody>
          <a:bodyPr/>
          <a:lstStyle/>
          <a:p>
            <a:pPr>
              <a:buFont typeface="Trebuchet MS" pitchFamily="34" charset="0"/>
              <a:buNone/>
            </a:pPr>
            <a:r>
              <a:rPr lang="en-US" altLang="en-US" sz="2800" b="1" dirty="0" smtClean="0">
                <a:solidFill>
                  <a:srgbClr val="33868D"/>
                </a:solidFill>
              </a:rPr>
              <a:t>Benefit: </a:t>
            </a:r>
          </a:p>
          <a:p>
            <a:r>
              <a:rPr lang="en-US" altLang="en-US" sz="2400" dirty="0" smtClean="0"/>
              <a:t>Earnings on your IRA are </a:t>
            </a:r>
            <a:r>
              <a:rPr lang="en-US" altLang="en-US" sz="2400" b="1" dirty="0" smtClean="0">
                <a:solidFill>
                  <a:srgbClr val="33868D"/>
                </a:solidFill>
              </a:rPr>
              <a:t>tax deferred</a:t>
            </a:r>
            <a:r>
              <a:rPr lang="en-US" altLang="en-US" sz="2400" dirty="0" smtClean="0">
                <a:solidFill>
                  <a:srgbClr val="33868D"/>
                </a:solidFill>
              </a:rPr>
              <a:t> </a:t>
            </a:r>
            <a:r>
              <a:rPr lang="en-US" altLang="en-US" sz="2400" dirty="0" smtClean="0"/>
              <a:t>until retirement. </a:t>
            </a:r>
          </a:p>
          <a:p>
            <a:r>
              <a:rPr lang="en-US" sz="2400" dirty="0"/>
              <a:t>If you exceed certain income limits, your Traditional IRA contributions may not be deducted from your current tax bill. However, your non-deductible contributions will grow on a tax-deferred basis. So even though you weren’t able to deduct your contributions, more of your money is allowed to grow and compound than if taxes were taken out of your account each year.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p:nvPr>
        </p:nvSpPr>
        <p:spPr/>
        <p:txBody>
          <a:bodyPr/>
          <a:lstStyle/>
          <a:p>
            <a:r>
              <a:rPr lang="en-US" altLang="en-US" sz="4000" dirty="0" smtClean="0"/>
              <a:t>Roth IRA</a:t>
            </a:r>
          </a:p>
        </p:txBody>
      </p:sp>
      <p:sp>
        <p:nvSpPr>
          <p:cNvPr id="196611" name="Rectangle 3"/>
          <p:cNvSpPr>
            <a:spLocks noGrp="1"/>
          </p:cNvSpPr>
          <p:nvPr>
            <p:ph idx="1"/>
          </p:nvPr>
        </p:nvSpPr>
        <p:spPr/>
        <p:txBody>
          <a:bodyPr/>
          <a:lstStyle/>
          <a:p>
            <a:pPr>
              <a:buFont typeface="Trebuchet MS" pitchFamily="34" charset="0"/>
              <a:buNone/>
            </a:pPr>
            <a:r>
              <a:rPr lang="en-US" altLang="en-US" sz="2800" b="1" dirty="0" smtClean="0">
                <a:solidFill>
                  <a:srgbClr val="33868D"/>
                </a:solidFill>
              </a:rPr>
              <a:t>Benefit:</a:t>
            </a:r>
            <a:r>
              <a:rPr lang="en-US" altLang="en-US" dirty="0" smtClean="0">
                <a:solidFill>
                  <a:srgbClr val="33868D"/>
                </a:solidFill>
              </a:rPr>
              <a:t> </a:t>
            </a:r>
          </a:p>
          <a:p>
            <a:r>
              <a:rPr lang="en-US" altLang="en-US" sz="2400" dirty="0" smtClean="0"/>
              <a:t>Contributions are </a:t>
            </a:r>
            <a:r>
              <a:rPr lang="en-US" altLang="en-US" sz="2400" b="1" dirty="0" smtClean="0">
                <a:solidFill>
                  <a:srgbClr val="33868D"/>
                </a:solidFill>
              </a:rPr>
              <a:t>not deductible</a:t>
            </a:r>
            <a:r>
              <a:rPr lang="en-US" altLang="en-US" sz="2400" dirty="0" smtClean="0">
                <a:solidFill>
                  <a:srgbClr val="33868D"/>
                </a:solidFill>
              </a:rPr>
              <a:t> </a:t>
            </a:r>
            <a:r>
              <a:rPr lang="en-US" altLang="en-US" sz="2400" dirty="0" smtClean="0"/>
              <a:t>but you receive </a:t>
            </a:r>
            <a:r>
              <a:rPr lang="en-US" altLang="en-US" sz="2400" b="1" dirty="0" smtClean="0">
                <a:solidFill>
                  <a:srgbClr val="33868D"/>
                </a:solidFill>
              </a:rPr>
              <a:t>tax deferral</a:t>
            </a:r>
            <a:r>
              <a:rPr lang="en-US" altLang="en-US" sz="2400" dirty="0" smtClean="0">
                <a:solidFill>
                  <a:srgbClr val="33868D"/>
                </a:solidFill>
              </a:rPr>
              <a:t> </a:t>
            </a:r>
            <a:r>
              <a:rPr lang="en-US" altLang="en-US" sz="2400" dirty="0" smtClean="0"/>
              <a:t>on earnings and tax-free withdrawals later. </a:t>
            </a:r>
          </a:p>
          <a:p>
            <a:r>
              <a:rPr lang="en-US" altLang="en-US" sz="2400" dirty="0" smtClean="0"/>
              <a:t>Contributions are made with </a:t>
            </a:r>
            <a:r>
              <a:rPr lang="ja-JP" altLang="en-US" sz="2400" dirty="0" smtClean="0"/>
              <a:t>“</a:t>
            </a:r>
            <a:r>
              <a:rPr lang="en-US" altLang="ja-JP" sz="2400" dirty="0" smtClean="0"/>
              <a:t>after-tax</a:t>
            </a:r>
            <a:r>
              <a:rPr lang="ja-JP" altLang="en-US" sz="2400" dirty="0" smtClean="0"/>
              <a:t>”</a:t>
            </a:r>
            <a:r>
              <a:rPr lang="en-US" altLang="ja-JP" sz="2400" dirty="0" smtClean="0"/>
              <a:t> money. </a:t>
            </a:r>
          </a:p>
          <a:p>
            <a:r>
              <a:rPr lang="en-US" altLang="en-US" sz="2400" dirty="0" smtClean="0"/>
              <a:t>When you withdraw the money from a Roth IRA, none of it will be taxed.*</a:t>
            </a:r>
          </a:p>
        </p:txBody>
      </p:sp>
      <p:sp>
        <p:nvSpPr>
          <p:cNvPr id="196612" name="Text Box 4"/>
          <p:cNvSpPr txBox="1">
            <a:spLocks noChangeArrowheads="1"/>
          </p:cNvSpPr>
          <p:nvPr/>
        </p:nvSpPr>
        <p:spPr bwMode="auto">
          <a:xfrm>
            <a:off x="590551" y="4774407"/>
            <a:ext cx="782161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ea typeface="Arial Unicode MS" panose="020B0604020202020204" pitchFamily="34" charset="-128"/>
              </a:rPr>
              <a:t>*</a:t>
            </a:r>
            <a:r>
              <a:rPr lang="en-US" altLang="en-US" sz="1000" dirty="0">
                <a:solidFill>
                  <a:schemeClr val="tx1">
                    <a:lumMod val="65000"/>
                    <a:lumOff val="35000"/>
                  </a:schemeClr>
                </a:solidFill>
                <a:ea typeface="Arial Unicode MS" panose="020B0604020202020204" pitchFamily="34" charset="-128"/>
              </a:rPr>
              <a:t>As long as the account has been open at least five years and you are age 59½ when you begin withdrawing the proceeds. </a:t>
            </a:r>
          </a:p>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Consult your tax advisor with any questions.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51" name="Text Box 311"/>
          <p:cNvSpPr txBox="1">
            <a:spLocks noChangeArrowheads="1"/>
          </p:cNvSpPr>
          <p:nvPr/>
        </p:nvSpPr>
        <p:spPr bwMode="auto">
          <a:xfrm>
            <a:off x="482600" y="4659313"/>
            <a:ext cx="821689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Income limitations may restrict the amount that you may contribute to a Deductible IRA or a Roth IRA. Additionally, the amount you may contribute to a Roth IRA is reduced by contributions to other IRAs. Withdrawals before 59½ may be subject to ordinary income and a 10% tax penalty. Primerica representatives do not offer tax advice. Consult your tax advisor with any questions.</a:t>
            </a:r>
          </a:p>
        </p:txBody>
      </p:sp>
      <p:sp>
        <p:nvSpPr>
          <p:cNvPr id="6" name="Title 5"/>
          <p:cNvSpPr>
            <a:spLocks noGrp="1"/>
          </p:cNvSpPr>
          <p:nvPr>
            <p:ph type="title"/>
          </p:nvPr>
        </p:nvSpPr>
        <p:spPr/>
        <p:txBody>
          <a:bodyPr>
            <a:normAutofit/>
          </a:bodyPr>
          <a:lstStyle/>
          <a:p>
            <a:r>
              <a:rPr lang="en-US" altLang="en-US" dirty="0"/>
              <a:t>Comparing Tax Treatments </a:t>
            </a:r>
            <a:endParaRPr lang="en-US" dirty="0"/>
          </a:p>
        </p:txBody>
      </p:sp>
      <p:graphicFrame>
        <p:nvGraphicFramePr>
          <p:cNvPr id="61" name="Table 60"/>
          <p:cNvGraphicFramePr>
            <a:graphicFrameLocks noGrp="1"/>
          </p:cNvGraphicFramePr>
          <p:nvPr>
            <p:extLst>
              <p:ext uri="{D42A27DB-BD31-4B8C-83A1-F6EECF244321}">
                <p14:modId xmlns:p14="http://schemas.microsoft.com/office/powerpoint/2010/main" val="4183215875"/>
              </p:ext>
            </p:extLst>
          </p:nvPr>
        </p:nvGraphicFramePr>
        <p:xfrm>
          <a:off x="593725" y="1435373"/>
          <a:ext cx="8093074" cy="3189150"/>
        </p:xfrm>
        <a:graphic>
          <a:graphicData uri="http://schemas.openxmlformats.org/drawingml/2006/table">
            <a:tbl>
              <a:tblPr firstRow="1" bandRow="1">
                <a:tableStyleId>{5C22544A-7EE6-4342-B048-85BDC9FD1C3A}</a:tableStyleId>
              </a:tblPr>
              <a:tblGrid>
                <a:gridCol w="2341334"/>
                <a:gridCol w="2550772"/>
                <a:gridCol w="3200968"/>
              </a:tblGrid>
              <a:tr h="423091">
                <a:tc>
                  <a:txBody>
                    <a:bodyPr/>
                    <a:lstStyle/>
                    <a:p>
                      <a:pPr algn="r"/>
                      <a:r>
                        <a:rPr lang="en-US" sz="1800" b="1" dirty="0" smtClean="0">
                          <a:solidFill>
                            <a:schemeClr val="bg1"/>
                          </a:solidFill>
                          <a:latin typeface="Trebuchet MS" panose="020B0603020202020204" pitchFamily="34" charset="0"/>
                        </a:rPr>
                        <a:t>Category</a:t>
                      </a:r>
                      <a:endParaRPr lang="en-US" sz="1800" b="1"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r"/>
                      <a:r>
                        <a:rPr lang="en-US" sz="1800" b="1" dirty="0" smtClean="0">
                          <a:solidFill>
                            <a:schemeClr val="bg1"/>
                          </a:solidFill>
                          <a:latin typeface="Trebuchet MS" panose="020B0603020202020204" pitchFamily="34" charset="0"/>
                        </a:rPr>
                        <a:t>Traditional</a:t>
                      </a:r>
                      <a:r>
                        <a:rPr lang="en-US" sz="1800" b="1" baseline="0" dirty="0" smtClean="0">
                          <a:solidFill>
                            <a:schemeClr val="bg1"/>
                          </a:solidFill>
                          <a:latin typeface="Trebuchet MS" panose="020B0603020202020204" pitchFamily="34" charset="0"/>
                        </a:rPr>
                        <a:t> IRA</a:t>
                      </a:r>
                      <a:endParaRPr lang="en-US" sz="1800" b="1"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868D"/>
                    </a:solidFill>
                  </a:tcPr>
                </a:tc>
                <a:tc>
                  <a:txBody>
                    <a:bodyPr/>
                    <a:lstStyle/>
                    <a:p>
                      <a:pPr algn="r"/>
                      <a:r>
                        <a:rPr lang="en-US" sz="1800" b="1" dirty="0" smtClean="0">
                          <a:solidFill>
                            <a:schemeClr val="bg1"/>
                          </a:solidFill>
                          <a:latin typeface="Trebuchet MS" panose="020B0603020202020204" pitchFamily="34" charset="0"/>
                        </a:rPr>
                        <a:t>Roth IRA</a:t>
                      </a:r>
                      <a:endParaRPr lang="en-US" sz="1800" b="1" dirty="0">
                        <a:solidFill>
                          <a:schemeClr val="bg1"/>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9861"/>
                    </a:solidFill>
                  </a:tcPr>
                </a:tc>
              </a:tr>
              <a:tr h="634637">
                <a:tc>
                  <a:txBody>
                    <a:bodyPr/>
                    <a:lstStyle/>
                    <a:p>
                      <a:pPr algn="r">
                        <a:lnSpc>
                          <a:spcPct val="80000"/>
                        </a:lnSpc>
                        <a:buFont typeface="Trebuchet MS" pitchFamily="34" charset="0"/>
                        <a:buNone/>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Contribution Limit</a:t>
                      </a:r>
                      <a:b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br>
                      <a:r>
                        <a:rPr lang="en-US" altLang="en-US" sz="1600" dirty="0" smtClean="0">
                          <a:solidFill>
                            <a:schemeClr val="tx1">
                              <a:lumMod val="75000"/>
                              <a:lumOff val="25000"/>
                            </a:schemeClr>
                          </a:solidFill>
                          <a:latin typeface="Trebuchet MS" panose="020B0603020202020204" pitchFamily="34" charset="0"/>
                          <a:ea typeface="Arial Unicode MS" panose="020B0604020202020204" pitchFamily="34" charset="-128"/>
                        </a:rPr>
                        <a:t>(For 2018)</a:t>
                      </a:r>
                      <a:endParaRPr lang="en-US" altLang="en-US" sz="1600" dirty="0">
                        <a:solidFill>
                          <a:schemeClr val="tx1">
                            <a:lumMod val="75000"/>
                            <a:lumOff val="25000"/>
                          </a:schemeClr>
                        </a:solidFill>
                        <a:latin typeface="Trebuchet MS" panose="020B0603020202020204" pitchFamily="34" charset="0"/>
                        <a:ea typeface="Arial Unicode MS" panose="020B0604020202020204"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80000"/>
                        </a:lnSpc>
                        <a:buFont typeface="Trebuchet MS" pitchFamily="34" charset="0"/>
                        <a:buNone/>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Up to $5,500</a:t>
                      </a:r>
                      <a:b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br>
                      <a: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t>(Age 50 and above:</a:t>
                      </a:r>
                      <a:r>
                        <a:rPr lang="en-US" altLang="en-US" sz="1400" baseline="0" dirty="0" smtClean="0">
                          <a:solidFill>
                            <a:schemeClr val="tx1">
                              <a:lumMod val="75000"/>
                              <a:lumOff val="25000"/>
                            </a:schemeClr>
                          </a:solidFill>
                          <a:latin typeface="Trebuchet MS" panose="020B0603020202020204" pitchFamily="34" charset="0"/>
                          <a:ea typeface="Arial Unicode MS" panose="020B0604020202020204" pitchFamily="34" charset="-128"/>
                        </a:rPr>
                        <a:t> </a:t>
                      </a:r>
                      <a:br>
                        <a:rPr lang="en-US" altLang="en-US" sz="1400" baseline="0" dirty="0" smtClean="0">
                          <a:solidFill>
                            <a:schemeClr val="tx1">
                              <a:lumMod val="75000"/>
                              <a:lumOff val="25000"/>
                            </a:schemeClr>
                          </a:solidFill>
                          <a:latin typeface="Trebuchet MS" panose="020B0603020202020204" pitchFamily="34" charset="0"/>
                          <a:ea typeface="Arial Unicode MS" panose="020B0604020202020204" pitchFamily="34" charset="-128"/>
                        </a:rPr>
                      </a:br>
                      <a: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t>up to $6,500)</a:t>
                      </a:r>
                      <a:endParaRPr lang="en-US" altLang="en-US" sz="1400" dirty="0">
                        <a:solidFill>
                          <a:schemeClr val="tx1">
                            <a:lumMod val="75000"/>
                            <a:lumOff val="25000"/>
                          </a:schemeClr>
                        </a:solidFill>
                        <a:latin typeface="Trebuchet MS" panose="020B0603020202020204" pitchFamily="34" charset="0"/>
                        <a:ea typeface="Arial Unicode MS" panose="020B0604020202020204" pitchFamily="34" charset="-128"/>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6BAC2"/>
                    </a:solidFill>
                  </a:tcPr>
                </a:tc>
                <a:tc>
                  <a:txBody>
                    <a:bodyPr/>
                    <a:lstStyle/>
                    <a:p>
                      <a:pPr algn="r">
                        <a:lnSpc>
                          <a:spcPct val="80000"/>
                        </a:lnSpc>
                        <a:buFont typeface="Trebuchet MS" pitchFamily="34" charset="0"/>
                        <a:buNone/>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Up to $5,500</a:t>
                      </a:r>
                      <a:b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br>
                      <a: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t>(Age 50 and above:</a:t>
                      </a:r>
                      <a:r>
                        <a:rPr lang="en-US" altLang="en-US" sz="1400" baseline="0" dirty="0" smtClean="0">
                          <a:solidFill>
                            <a:schemeClr val="tx1">
                              <a:lumMod val="75000"/>
                              <a:lumOff val="25000"/>
                            </a:schemeClr>
                          </a:solidFill>
                          <a:latin typeface="Trebuchet MS" panose="020B0603020202020204" pitchFamily="34" charset="0"/>
                          <a:ea typeface="Arial Unicode MS" panose="020B0604020202020204" pitchFamily="34" charset="-128"/>
                        </a:rPr>
                        <a:t> </a:t>
                      </a:r>
                      <a: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t>up to</a:t>
                      </a:r>
                      <a:r>
                        <a:rPr lang="en-US" altLang="en-US" sz="1400" baseline="0" dirty="0" smtClean="0">
                          <a:solidFill>
                            <a:schemeClr val="tx1">
                              <a:lumMod val="75000"/>
                              <a:lumOff val="25000"/>
                            </a:schemeClr>
                          </a:solidFill>
                          <a:latin typeface="Trebuchet MS" panose="020B0603020202020204" pitchFamily="34" charset="0"/>
                          <a:ea typeface="Arial Unicode MS" panose="020B0604020202020204" pitchFamily="34" charset="-128"/>
                        </a:rPr>
                        <a:t> </a:t>
                      </a:r>
                      <a: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t>$6,500)</a:t>
                      </a:r>
                      <a:endParaRPr lang="en-US" altLang="en-US" sz="1400" dirty="0">
                        <a:solidFill>
                          <a:schemeClr val="tx1">
                            <a:lumMod val="75000"/>
                            <a:lumOff val="25000"/>
                          </a:schemeClr>
                        </a:solidFill>
                        <a:latin typeface="Trebuchet MS" panose="020B0603020202020204" pitchFamily="34" charset="0"/>
                        <a:ea typeface="Arial Unicode MS" panose="020B0604020202020204" pitchFamily="34" charset="-128"/>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BC91"/>
                    </a:solidFill>
                  </a:tcPr>
                </a:tc>
              </a:tr>
              <a:tr h="423091">
                <a:tc>
                  <a:txBody>
                    <a:bodyPr/>
                    <a:lstStyle/>
                    <a:p>
                      <a:pPr algn="r" eaLnBrk="1" hangingPunct="1">
                        <a:lnSpc>
                          <a:spcPct val="80000"/>
                        </a:lnSpc>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Deductibility</a:t>
                      </a:r>
                      <a:endParaRPr lang="en-US" altLang="en-US" sz="1600" b="1" dirty="0">
                        <a:solidFill>
                          <a:schemeClr val="tx1">
                            <a:lumMod val="75000"/>
                            <a:lumOff val="25000"/>
                          </a:schemeClr>
                        </a:solidFill>
                        <a:latin typeface="Trebuchet MS" panose="020B0603020202020204" pitchFamily="34" charset="0"/>
                        <a:ea typeface="Arial Unicode MS" panose="020B0604020202020204"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eaLnBrk="1" hangingPunct="1">
                        <a:lnSpc>
                          <a:spcPct val="80000"/>
                        </a:lnSpc>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Deductible</a:t>
                      </a:r>
                      <a:r>
                        <a:rPr lang="en-US" altLang="en-US" sz="1600" dirty="0" smtClean="0">
                          <a:solidFill>
                            <a:schemeClr val="tx1">
                              <a:lumMod val="75000"/>
                              <a:lumOff val="25000"/>
                            </a:schemeClr>
                          </a:solidFill>
                          <a:latin typeface="Trebuchet MS" panose="020B0603020202020204" pitchFamily="34" charset="0"/>
                          <a:ea typeface="Arial Unicode MS" panose="020B0604020202020204" pitchFamily="34" charset="-128"/>
                        </a:rPr>
                        <a:t/>
                      </a:r>
                      <a:br>
                        <a:rPr lang="en-US" altLang="en-US" sz="1600" dirty="0" smtClean="0">
                          <a:solidFill>
                            <a:schemeClr val="tx1">
                              <a:lumMod val="75000"/>
                              <a:lumOff val="25000"/>
                            </a:schemeClr>
                          </a:solidFill>
                          <a:latin typeface="Trebuchet MS" panose="020B0603020202020204" pitchFamily="34" charset="0"/>
                          <a:ea typeface="Arial Unicode MS" panose="020B0604020202020204" pitchFamily="34" charset="-128"/>
                        </a:rPr>
                      </a:br>
                      <a: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t>(Income limits apply)</a:t>
                      </a:r>
                      <a:endParaRPr lang="en-US" altLang="en-US" sz="1400" dirty="0">
                        <a:solidFill>
                          <a:schemeClr val="tx1">
                            <a:lumMod val="75000"/>
                            <a:lumOff val="25000"/>
                          </a:schemeClr>
                        </a:solidFill>
                        <a:latin typeface="Trebuchet MS" panose="020B0603020202020204" pitchFamily="34" charset="0"/>
                        <a:ea typeface="Arial Unicode MS" panose="020B0604020202020204" pitchFamily="34" charset="-128"/>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6BAC2"/>
                    </a:solidFill>
                  </a:tcPr>
                </a:tc>
                <a:tc>
                  <a:txBody>
                    <a:bodyPr/>
                    <a:lstStyle/>
                    <a:p>
                      <a:pPr algn="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Non-Deductible</a:t>
                      </a:r>
                      <a:endParaRPr lang="en-US" sz="1600" b="1" dirty="0">
                        <a:solidFill>
                          <a:schemeClr val="tx1">
                            <a:lumMod val="75000"/>
                            <a:lumOff val="25000"/>
                          </a:schemeClr>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BC91"/>
                    </a:solidFill>
                  </a:tcPr>
                </a:tc>
              </a:tr>
              <a:tr h="423091">
                <a:tc>
                  <a:txBody>
                    <a:bodyPr/>
                    <a:lstStyle/>
                    <a:p>
                      <a:pPr algn="r" eaLnBrk="1" hangingPunct="1">
                        <a:lnSpc>
                          <a:spcPct val="80000"/>
                        </a:lnSpc>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Earnings</a:t>
                      </a:r>
                      <a:endParaRPr lang="en-US" altLang="en-US" sz="1600" b="1" dirty="0">
                        <a:solidFill>
                          <a:schemeClr val="tx1">
                            <a:lumMod val="75000"/>
                            <a:lumOff val="25000"/>
                          </a:schemeClr>
                        </a:solidFill>
                        <a:latin typeface="Trebuchet MS" panose="020B0603020202020204" pitchFamily="34" charset="0"/>
                        <a:ea typeface="Arial Unicode MS" panose="020B0604020202020204"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eaLnBrk="1" hangingPunct="1">
                        <a:lnSpc>
                          <a:spcPct val="80000"/>
                        </a:lnSpc>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Tax-Deferred</a:t>
                      </a:r>
                      <a:endParaRPr lang="en-US" altLang="en-US" sz="1600" b="1" dirty="0">
                        <a:solidFill>
                          <a:schemeClr val="tx1">
                            <a:lumMod val="75000"/>
                            <a:lumOff val="25000"/>
                          </a:schemeClr>
                        </a:solidFill>
                        <a:latin typeface="Trebuchet MS" panose="020B0603020202020204" pitchFamily="34" charset="0"/>
                        <a:ea typeface="Arial Unicode MS" panose="020B0604020202020204" pitchFamily="34" charset="-128"/>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6BAC2"/>
                    </a:solidFill>
                  </a:tcPr>
                </a:tc>
                <a:tc>
                  <a:txBody>
                    <a:bodyPr/>
                    <a:lstStyle/>
                    <a:p>
                      <a:pPr algn="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Tax-Deferred</a:t>
                      </a:r>
                      <a:endParaRPr lang="en-US" sz="1600" b="1" dirty="0">
                        <a:solidFill>
                          <a:schemeClr val="tx1">
                            <a:lumMod val="75000"/>
                            <a:lumOff val="25000"/>
                          </a:schemeClr>
                        </a:solidFill>
                        <a:latin typeface="Trebuchet MS" panose="020B0603020202020204" pitchFamily="34" charset="0"/>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BC91"/>
                    </a:solidFill>
                  </a:tcPr>
                </a:tc>
              </a:tr>
              <a:tr h="4230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Retirement Withdrawals</a:t>
                      </a:r>
                      <a:b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br>
                      <a:r>
                        <a:rPr lang="en-US" altLang="en-US" sz="1600" dirty="0" smtClean="0">
                          <a:solidFill>
                            <a:schemeClr val="tx1">
                              <a:lumMod val="75000"/>
                              <a:lumOff val="25000"/>
                            </a:schemeClr>
                          </a:solidFill>
                          <a:latin typeface="Trebuchet MS" panose="020B0603020202020204" pitchFamily="34" charset="0"/>
                          <a:ea typeface="Arial Unicode MS" panose="020B0604020202020204" pitchFamily="34" charset="-128"/>
                        </a:rPr>
                        <a:t>(After age 59½)</a:t>
                      </a:r>
                      <a:r>
                        <a:rPr lang="en-US" sz="1600" b="0" dirty="0" smtClean="0">
                          <a:solidFill>
                            <a:schemeClr val="tx1">
                              <a:lumMod val="75000"/>
                              <a:lumOff val="25000"/>
                            </a:schemeClr>
                          </a:solidFill>
                          <a:latin typeface="Trebuchet MS" panose="020B0603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eaLnBrk="1" hangingPunct="1">
                        <a:lnSpc>
                          <a:spcPct val="80000"/>
                        </a:lnSpc>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Taxable</a:t>
                      </a:r>
                      <a:endParaRPr lang="en-US" altLang="en-US" sz="1600" b="1" dirty="0">
                        <a:solidFill>
                          <a:schemeClr val="tx1">
                            <a:lumMod val="75000"/>
                            <a:lumOff val="25000"/>
                          </a:schemeClr>
                        </a:solidFill>
                        <a:latin typeface="Trebuchet MS" panose="020B0603020202020204" pitchFamily="34" charset="0"/>
                        <a:ea typeface="Arial Unicode MS" panose="020B0604020202020204" pitchFamily="34" charset="-128"/>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6BAC2"/>
                    </a:solidFill>
                  </a:tcPr>
                </a:tc>
                <a:tc>
                  <a:txBody>
                    <a:bodyPr/>
                    <a:lstStyle/>
                    <a:p>
                      <a:pPr algn="r" eaLnBrk="1" hangingPunct="1">
                        <a:lnSpc>
                          <a:spcPct val="80000"/>
                        </a:lnSpc>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Tax-Free</a:t>
                      </a:r>
                      <a:r>
                        <a:rPr lang="en-US" altLang="en-US" sz="1600" b="0" dirty="0" smtClean="0">
                          <a:solidFill>
                            <a:schemeClr val="tx1">
                              <a:lumMod val="75000"/>
                              <a:lumOff val="25000"/>
                            </a:schemeClr>
                          </a:solidFill>
                          <a:latin typeface="Trebuchet MS" panose="020B0603020202020204" pitchFamily="34" charset="0"/>
                          <a:ea typeface="Arial Unicode MS" panose="020B0604020202020204" pitchFamily="34" charset="-128"/>
                        </a:rPr>
                        <a:t/>
                      </a:r>
                      <a:br>
                        <a:rPr lang="en-US" altLang="en-US" sz="1600" b="0" dirty="0" smtClean="0">
                          <a:solidFill>
                            <a:schemeClr val="tx1">
                              <a:lumMod val="75000"/>
                              <a:lumOff val="25000"/>
                            </a:schemeClr>
                          </a:solidFill>
                          <a:latin typeface="Trebuchet MS" panose="020B0603020202020204" pitchFamily="34" charset="0"/>
                          <a:ea typeface="Arial Unicode MS" panose="020B0604020202020204" pitchFamily="34" charset="-128"/>
                        </a:rPr>
                      </a:br>
                      <a:r>
                        <a:rPr lang="en-US" altLang="en-US" sz="1400" b="0" dirty="0" smtClean="0">
                          <a:solidFill>
                            <a:schemeClr val="tx1">
                              <a:lumMod val="75000"/>
                              <a:lumOff val="25000"/>
                            </a:schemeClr>
                          </a:solidFill>
                          <a:latin typeface="Trebuchet MS" panose="020B0603020202020204" pitchFamily="34" charset="0"/>
                          <a:ea typeface="Arial Unicode MS" panose="020B0604020202020204" pitchFamily="34" charset="-128"/>
                        </a:rPr>
                        <a:t>(</a:t>
                      </a:r>
                      <a: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t>if the </a:t>
                      </a:r>
                      <a:r>
                        <a:rPr lang="en-US" altLang="en-US" sz="1400" baseline="0" dirty="0" smtClean="0">
                          <a:solidFill>
                            <a:schemeClr val="tx1">
                              <a:lumMod val="75000"/>
                              <a:lumOff val="25000"/>
                            </a:schemeClr>
                          </a:solidFill>
                          <a:latin typeface="Trebuchet MS" panose="020B0603020202020204" pitchFamily="34" charset="0"/>
                          <a:ea typeface="Arial Unicode MS" panose="020B0604020202020204" pitchFamily="34" charset="-128"/>
                        </a:rPr>
                        <a:t> </a:t>
                      </a:r>
                      <a: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t>Roth IRA is held at least </a:t>
                      </a:r>
                      <a:b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br>
                      <a:r>
                        <a:rPr lang="en-US" altLang="en-US" sz="1400" dirty="0" smtClean="0">
                          <a:solidFill>
                            <a:schemeClr val="tx1">
                              <a:lumMod val="75000"/>
                              <a:lumOff val="25000"/>
                            </a:schemeClr>
                          </a:solidFill>
                          <a:latin typeface="Trebuchet MS" panose="020B0603020202020204" pitchFamily="34" charset="0"/>
                          <a:ea typeface="Arial Unicode MS" panose="020B0604020202020204" pitchFamily="34" charset="-128"/>
                        </a:rPr>
                        <a:t>five years)</a:t>
                      </a:r>
                      <a:endParaRPr lang="en-US" altLang="en-US" sz="1600" dirty="0">
                        <a:solidFill>
                          <a:schemeClr val="tx1">
                            <a:lumMod val="75000"/>
                            <a:lumOff val="25000"/>
                          </a:schemeClr>
                        </a:solidFill>
                        <a:latin typeface="Trebuchet MS" panose="020B0603020202020204" pitchFamily="34" charset="0"/>
                        <a:ea typeface="Arial Unicode MS" panose="020B0604020202020204" pitchFamily="34" charset="-128"/>
                      </a:endParaRP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BC91"/>
                    </a:solidFill>
                  </a:tcPr>
                </a:tc>
              </a:tr>
              <a:tr h="4230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Distributions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smtClean="0">
                          <a:solidFill>
                            <a:schemeClr val="tx1">
                              <a:lumMod val="75000"/>
                              <a:lumOff val="25000"/>
                            </a:schemeClr>
                          </a:solidFill>
                          <a:latin typeface="Trebuchet MS" panose="020B0603020202020204" pitchFamily="34" charset="0"/>
                          <a:ea typeface="Arial Unicode MS" panose="020B0604020202020204" pitchFamily="34" charset="-128"/>
                        </a:rPr>
                        <a:t>Required at </a:t>
                      </a: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Age 70½</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6BAC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chemeClr val="tx1">
                              <a:lumMod val="75000"/>
                              <a:lumOff val="25000"/>
                            </a:schemeClr>
                          </a:solidFill>
                          <a:latin typeface="Trebuchet MS" panose="020B0603020202020204" pitchFamily="34" charset="0"/>
                          <a:ea typeface="Arial Unicode MS" panose="020B0604020202020204" pitchFamily="34" charset="-128"/>
                        </a:rPr>
                        <a:t>No Age</a:t>
                      </a:r>
                      <a:r>
                        <a:rPr lang="en-US" altLang="en-US" sz="1600" dirty="0" smtClean="0">
                          <a:solidFill>
                            <a:schemeClr val="tx1">
                              <a:lumMod val="75000"/>
                              <a:lumOff val="25000"/>
                            </a:schemeClr>
                          </a:solidFill>
                          <a:latin typeface="Trebuchet MS" panose="020B0603020202020204" pitchFamily="34" charset="0"/>
                          <a:ea typeface="Arial Unicode MS" panose="020B0604020202020204" pitchFamily="34" charset="-128"/>
                        </a:rPr>
                        <a:t> Requirement</a:t>
                      </a:r>
                    </a:p>
                  </a:txBody>
                  <a:tcPr marR="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8BC91"/>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651098" y="4675965"/>
            <a:ext cx="2852928" cy="91440"/>
          </a:xfrm>
          <a:prstGeom prst="rect">
            <a:avLst/>
          </a:prstGeom>
          <a:solidFill>
            <a:srgbClr val="FEC8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lvl="0" fontAlgn="auto">
              <a:lnSpc>
                <a:spcPct val="75000"/>
              </a:lnSpc>
              <a:spcBef>
                <a:spcPts val="0"/>
              </a:spcBef>
              <a:spcAft>
                <a:spcPts val="0"/>
              </a:spcAft>
              <a:tabLst>
                <a:tab pos="114300" algn="r"/>
                <a:tab pos="1257300" algn="r"/>
                <a:tab pos="2457450" algn="r"/>
              </a:tabLst>
            </a:pPr>
            <a:endParaRPr lang="en-US" altLang="en-US" sz="700" dirty="0">
              <a:solidFill>
                <a:prstClr val="black"/>
              </a:solidFill>
              <a:latin typeface="Trebuchet MS" panose="020B0603020202020204" pitchFamily="34" charset="0"/>
              <a:ea typeface="Arial Unicode MS" panose="020B0604020202020204" pitchFamily="34" charset="-128"/>
            </a:endParaRPr>
          </a:p>
        </p:txBody>
      </p:sp>
      <p:sp>
        <p:nvSpPr>
          <p:cNvPr id="52" name="Rectangle 51"/>
          <p:cNvSpPr/>
          <p:nvPr/>
        </p:nvSpPr>
        <p:spPr>
          <a:xfrm>
            <a:off x="3652103" y="1720560"/>
            <a:ext cx="2852928" cy="91440"/>
          </a:xfrm>
          <a:prstGeom prst="rect">
            <a:avLst/>
          </a:prstGeom>
          <a:solidFill>
            <a:srgbClr val="FEC8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lvl="0" fontAlgn="auto">
              <a:lnSpc>
                <a:spcPct val="75000"/>
              </a:lnSpc>
              <a:spcBef>
                <a:spcPts val="0"/>
              </a:spcBef>
              <a:spcAft>
                <a:spcPts val="0"/>
              </a:spcAft>
              <a:tabLst>
                <a:tab pos="114300" algn="r"/>
                <a:tab pos="1257300" algn="r"/>
                <a:tab pos="2457450" algn="r"/>
              </a:tabLst>
            </a:pPr>
            <a:endParaRPr lang="en-US" altLang="en-US" sz="700" dirty="0">
              <a:solidFill>
                <a:prstClr val="black"/>
              </a:solidFill>
              <a:latin typeface="Trebuchet MS" panose="020B0603020202020204" pitchFamily="34" charset="0"/>
              <a:ea typeface="Arial Unicode MS" panose="020B0604020202020204" pitchFamily="34" charset="-128"/>
            </a:endParaRPr>
          </a:p>
        </p:txBody>
      </p:sp>
      <p:sp>
        <p:nvSpPr>
          <p:cNvPr id="49" name="Rectangle 48"/>
          <p:cNvSpPr/>
          <p:nvPr/>
        </p:nvSpPr>
        <p:spPr>
          <a:xfrm>
            <a:off x="796208" y="1635181"/>
            <a:ext cx="2852928" cy="91440"/>
          </a:xfrm>
          <a:prstGeom prst="rect">
            <a:avLst/>
          </a:prstGeom>
          <a:solidFill>
            <a:srgbClr val="FEC8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lvl="0" fontAlgn="auto">
              <a:lnSpc>
                <a:spcPct val="75000"/>
              </a:lnSpc>
              <a:spcBef>
                <a:spcPts val="0"/>
              </a:spcBef>
              <a:spcAft>
                <a:spcPts val="0"/>
              </a:spcAft>
              <a:tabLst>
                <a:tab pos="114300" algn="r"/>
                <a:tab pos="1257300" algn="r"/>
                <a:tab pos="2457450" algn="r"/>
              </a:tabLst>
            </a:pPr>
            <a:endParaRPr lang="en-US" altLang="en-US" sz="700" dirty="0">
              <a:solidFill>
                <a:prstClr val="black"/>
              </a:solidFill>
              <a:latin typeface="Trebuchet MS" panose="020B0603020202020204" pitchFamily="34" charset="0"/>
              <a:ea typeface="Arial Unicode MS" panose="020B0604020202020204" pitchFamily="34" charset="-128"/>
            </a:endParaRPr>
          </a:p>
        </p:txBody>
      </p:sp>
      <p:sp>
        <p:nvSpPr>
          <p:cNvPr id="3" name="Rectangle 2"/>
          <p:cNvSpPr/>
          <p:nvPr/>
        </p:nvSpPr>
        <p:spPr>
          <a:xfrm>
            <a:off x="794037" y="1080076"/>
            <a:ext cx="2852928" cy="91440"/>
          </a:xfrm>
          <a:prstGeom prst="rect">
            <a:avLst/>
          </a:prstGeom>
          <a:solidFill>
            <a:srgbClr val="FEC8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lvl="0" fontAlgn="auto">
              <a:lnSpc>
                <a:spcPct val="75000"/>
              </a:lnSpc>
              <a:spcBef>
                <a:spcPts val="0"/>
              </a:spcBef>
              <a:spcAft>
                <a:spcPts val="0"/>
              </a:spcAft>
              <a:tabLst>
                <a:tab pos="114300" algn="r"/>
                <a:tab pos="1257300" algn="r"/>
                <a:tab pos="2457450" algn="r"/>
              </a:tabLst>
            </a:pPr>
            <a:endParaRPr lang="en-US" altLang="en-US" sz="700" dirty="0">
              <a:solidFill>
                <a:prstClr val="black"/>
              </a:solidFill>
              <a:latin typeface="Trebuchet MS" panose="020B0603020202020204" pitchFamily="34" charset="0"/>
              <a:ea typeface="Arial Unicode MS" panose="020B0604020202020204" pitchFamily="34" charset="-128"/>
            </a:endParaRPr>
          </a:p>
        </p:txBody>
      </p:sp>
      <p:sp>
        <p:nvSpPr>
          <p:cNvPr id="83969" name="Rectangle 2"/>
          <p:cNvSpPr>
            <a:spLocks noGrp="1"/>
          </p:cNvSpPr>
          <p:nvPr>
            <p:ph type="title"/>
          </p:nvPr>
        </p:nvSpPr>
        <p:spPr/>
        <p:txBody>
          <a:bodyPr/>
          <a:lstStyle/>
          <a:p>
            <a:r>
              <a:rPr lang="en-US" altLang="en-US" sz="4000" dirty="0" smtClean="0"/>
              <a:t>The “Time Value” of Money </a:t>
            </a:r>
          </a:p>
        </p:txBody>
      </p:sp>
      <p:sp>
        <p:nvSpPr>
          <p:cNvPr id="37" name="Rectangle 15"/>
          <p:cNvSpPr>
            <a:spLocks noChangeArrowheads="1"/>
          </p:cNvSpPr>
          <p:nvPr/>
        </p:nvSpPr>
        <p:spPr bwMode="auto">
          <a:xfrm>
            <a:off x="7297419" y="1733403"/>
            <a:ext cx="1656081" cy="341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The hypothetical 9% nominal rate of return, compounded monthly, and tax-deferred accumulation shown for both IRA accounts are not guaranteed or intended to demonstrate the performance of any actual investment. Unlike actual investments, the accounts show a constant rate of return without any fees or charges. Any tax-deductible contributions are taxed and tax-deferred growth may be taxed upon withdrawal. Withdrawals prior to age 59 1/2 may be subject to a 10% penalty tax. Assumes payments are made at the beginning of each year. Investing entails risk, including loss of principal. Shares, when redeemed, may be worth more or less than their original value.</a:t>
            </a:r>
          </a:p>
        </p:txBody>
      </p:sp>
      <p:sp>
        <p:nvSpPr>
          <p:cNvPr id="84011" name="TextBox 23"/>
          <p:cNvSpPr txBox="1">
            <a:spLocks noChangeArrowheads="1"/>
          </p:cNvSpPr>
          <p:nvPr/>
        </p:nvSpPr>
        <p:spPr bwMode="auto">
          <a:xfrm>
            <a:off x="117893" y="1027896"/>
            <a:ext cx="634789" cy="44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pPr>
            <a:r>
              <a:rPr lang="en-US" altLang="en-US" sz="900" b="1" dirty="0" smtClean="0">
                <a:ea typeface="Arial Unicode MS" panose="020B0604020202020204" pitchFamily="34" charset="-128"/>
              </a:rPr>
              <a:t>Started</a:t>
            </a:r>
            <a:r>
              <a:rPr lang="en-US" altLang="en-US" sz="900" dirty="0">
                <a:ea typeface="Arial Unicode MS" panose="020B0604020202020204" pitchFamily="34" charset="-128"/>
              </a:rPr>
              <a:t/>
            </a:r>
            <a:br>
              <a:rPr lang="en-US" altLang="en-US" sz="900" dirty="0">
                <a:ea typeface="Arial Unicode MS" panose="020B0604020202020204" pitchFamily="34" charset="-128"/>
              </a:rPr>
            </a:br>
            <a:r>
              <a:rPr lang="en-US" altLang="en-US" sz="900" dirty="0">
                <a:ea typeface="Arial Unicode MS" panose="020B0604020202020204" pitchFamily="34" charset="-128"/>
              </a:rPr>
              <a:t>contributing</a:t>
            </a:r>
          </a:p>
          <a:p>
            <a:pPr algn="r" eaLnBrk="1" hangingPunct="1">
              <a:lnSpc>
                <a:spcPct val="85000"/>
              </a:lnSpc>
            </a:pPr>
            <a:r>
              <a:rPr lang="en-US" altLang="en-US" sz="900" dirty="0">
                <a:ea typeface="Arial Unicode MS" panose="020B0604020202020204" pitchFamily="34" charset="-128"/>
              </a:rPr>
              <a:t>At Age </a:t>
            </a:r>
            <a:r>
              <a:rPr lang="en-US" altLang="en-US" sz="900" b="1" dirty="0">
                <a:ea typeface="Arial Unicode MS" panose="020B0604020202020204" pitchFamily="34" charset="-128"/>
              </a:rPr>
              <a:t>22</a:t>
            </a:r>
          </a:p>
        </p:txBody>
      </p:sp>
      <p:sp>
        <p:nvSpPr>
          <p:cNvPr id="84009" name="TextBox 27"/>
          <p:cNvSpPr txBox="1">
            <a:spLocks noChangeArrowheads="1"/>
          </p:cNvSpPr>
          <p:nvPr/>
        </p:nvSpPr>
        <p:spPr bwMode="auto">
          <a:xfrm>
            <a:off x="129205" y="1590729"/>
            <a:ext cx="634789" cy="44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5000"/>
              </a:lnSpc>
            </a:pPr>
            <a:r>
              <a:rPr lang="en-US" altLang="en-US" sz="900" b="1" dirty="0" smtClean="0">
                <a:ea typeface="Arial Unicode MS" panose="020B0604020202020204" pitchFamily="34" charset="-128"/>
              </a:rPr>
              <a:t>Stopped</a:t>
            </a:r>
            <a:r>
              <a:rPr lang="en-US" altLang="en-US" sz="900" dirty="0">
                <a:ea typeface="Arial Unicode MS" panose="020B0604020202020204" pitchFamily="34" charset="-128"/>
              </a:rPr>
              <a:t/>
            </a:r>
            <a:br>
              <a:rPr lang="en-US" altLang="en-US" sz="900" dirty="0">
                <a:ea typeface="Arial Unicode MS" panose="020B0604020202020204" pitchFamily="34" charset="-128"/>
              </a:rPr>
            </a:br>
            <a:r>
              <a:rPr lang="en-US" altLang="en-US" sz="900" dirty="0">
                <a:ea typeface="Arial Unicode MS" panose="020B0604020202020204" pitchFamily="34" charset="-128"/>
              </a:rPr>
              <a:t>contributing</a:t>
            </a:r>
          </a:p>
          <a:p>
            <a:pPr algn="r" eaLnBrk="1" hangingPunct="1">
              <a:lnSpc>
                <a:spcPct val="85000"/>
              </a:lnSpc>
            </a:pPr>
            <a:r>
              <a:rPr lang="en-US" altLang="en-US" sz="900" dirty="0">
                <a:ea typeface="Arial Unicode MS" panose="020B0604020202020204" pitchFamily="34" charset="-128"/>
              </a:rPr>
              <a:t>At Age </a:t>
            </a:r>
            <a:r>
              <a:rPr lang="en-US" altLang="en-US" sz="900" b="1" dirty="0">
                <a:ea typeface="Arial Unicode MS" panose="020B0604020202020204" pitchFamily="34" charset="-128"/>
              </a:rPr>
              <a:t>29</a:t>
            </a:r>
          </a:p>
        </p:txBody>
      </p:sp>
      <p:sp>
        <p:nvSpPr>
          <p:cNvPr id="84003" name="TextBox 5"/>
          <p:cNvSpPr txBox="1">
            <a:spLocks noChangeArrowheads="1"/>
          </p:cNvSpPr>
          <p:nvPr/>
        </p:nvSpPr>
        <p:spPr bwMode="auto">
          <a:xfrm>
            <a:off x="6534485" y="1683319"/>
            <a:ext cx="634789" cy="44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900" b="1" dirty="0" smtClean="0">
                <a:ea typeface="Arial Unicode MS" panose="020B0604020202020204" pitchFamily="34" charset="-128"/>
              </a:rPr>
              <a:t>Started</a:t>
            </a:r>
            <a:r>
              <a:rPr lang="en-US" altLang="en-US" sz="900" dirty="0" smtClean="0">
                <a:ea typeface="Arial Unicode MS" panose="020B0604020202020204" pitchFamily="34" charset="-128"/>
              </a:rPr>
              <a:t> </a:t>
            </a:r>
            <a:r>
              <a:rPr lang="en-US" altLang="en-US" sz="900" dirty="0">
                <a:ea typeface="Arial Unicode MS" panose="020B0604020202020204" pitchFamily="34" charset="-128"/>
              </a:rPr>
              <a:t/>
            </a:r>
            <a:br>
              <a:rPr lang="en-US" altLang="en-US" sz="900" dirty="0">
                <a:ea typeface="Arial Unicode MS" panose="020B0604020202020204" pitchFamily="34" charset="-128"/>
              </a:rPr>
            </a:br>
            <a:r>
              <a:rPr lang="en-US" altLang="en-US" sz="900" dirty="0">
                <a:ea typeface="Arial Unicode MS" panose="020B0604020202020204" pitchFamily="34" charset="-128"/>
              </a:rPr>
              <a:t>contributing</a:t>
            </a:r>
          </a:p>
          <a:p>
            <a:pPr eaLnBrk="1" hangingPunct="1">
              <a:lnSpc>
                <a:spcPct val="85000"/>
              </a:lnSpc>
            </a:pPr>
            <a:r>
              <a:rPr lang="en-US" altLang="en-US" sz="900" dirty="0">
                <a:ea typeface="Arial Unicode MS" panose="020B0604020202020204" pitchFamily="34" charset="-128"/>
              </a:rPr>
              <a:t>At Age </a:t>
            </a:r>
            <a:r>
              <a:rPr lang="en-US" altLang="en-US" sz="900" b="1" dirty="0">
                <a:ea typeface="Arial Unicode MS" panose="020B0604020202020204" pitchFamily="34" charset="-128"/>
              </a:rPr>
              <a:t>30</a:t>
            </a:r>
          </a:p>
        </p:txBody>
      </p:sp>
      <p:sp>
        <p:nvSpPr>
          <p:cNvPr id="84001" name="TextBox 21"/>
          <p:cNvSpPr txBox="1">
            <a:spLocks noChangeArrowheads="1"/>
          </p:cNvSpPr>
          <p:nvPr/>
        </p:nvSpPr>
        <p:spPr bwMode="auto">
          <a:xfrm>
            <a:off x="6539202" y="4637603"/>
            <a:ext cx="634789" cy="44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900" b="1" dirty="0" smtClean="0">
                <a:ea typeface="Arial Unicode MS" panose="020B0604020202020204" pitchFamily="34" charset="-128"/>
              </a:rPr>
              <a:t>Stopped</a:t>
            </a:r>
            <a:r>
              <a:rPr lang="en-US" altLang="en-US" sz="900" dirty="0" smtClean="0">
                <a:ea typeface="Arial Unicode MS" panose="020B0604020202020204" pitchFamily="34" charset="-128"/>
              </a:rPr>
              <a:t> </a:t>
            </a:r>
            <a:r>
              <a:rPr lang="en-US" altLang="en-US" sz="900" dirty="0">
                <a:ea typeface="Arial Unicode MS" panose="020B0604020202020204" pitchFamily="34" charset="-128"/>
              </a:rPr>
              <a:t/>
            </a:r>
            <a:br>
              <a:rPr lang="en-US" altLang="en-US" sz="900" dirty="0">
                <a:ea typeface="Arial Unicode MS" panose="020B0604020202020204" pitchFamily="34" charset="-128"/>
              </a:rPr>
            </a:br>
            <a:r>
              <a:rPr lang="en-US" altLang="en-US" sz="900" dirty="0">
                <a:ea typeface="Arial Unicode MS" panose="020B0604020202020204" pitchFamily="34" charset="-128"/>
              </a:rPr>
              <a:t>contributing</a:t>
            </a:r>
          </a:p>
          <a:p>
            <a:pPr eaLnBrk="1" hangingPunct="1">
              <a:lnSpc>
                <a:spcPct val="85000"/>
              </a:lnSpc>
            </a:pPr>
            <a:r>
              <a:rPr lang="en-US" altLang="en-US" sz="900" dirty="0">
                <a:ea typeface="Arial Unicode MS" panose="020B0604020202020204" pitchFamily="34" charset="-128"/>
              </a:rPr>
              <a:t>At Age </a:t>
            </a:r>
            <a:r>
              <a:rPr lang="en-US" altLang="en-US" sz="900" b="1" dirty="0">
                <a:ea typeface="Arial Unicode MS" panose="020B0604020202020204" pitchFamily="34" charset="-128"/>
              </a:rPr>
              <a:t>67</a:t>
            </a:r>
          </a:p>
        </p:txBody>
      </p:sp>
      <p:graphicFrame>
        <p:nvGraphicFramePr>
          <p:cNvPr id="2" name="Table 1"/>
          <p:cNvGraphicFramePr>
            <a:graphicFrameLocks noGrp="1"/>
          </p:cNvGraphicFramePr>
          <p:nvPr>
            <p:extLst>
              <p:ext uri="{D42A27DB-BD31-4B8C-83A1-F6EECF244321}">
                <p14:modId xmlns:p14="http://schemas.microsoft.com/office/powerpoint/2010/main" val="1660270248"/>
              </p:ext>
            </p:extLst>
          </p:nvPr>
        </p:nvGraphicFramePr>
        <p:xfrm>
          <a:off x="793750" y="788671"/>
          <a:ext cx="5711825" cy="4323588"/>
        </p:xfrm>
        <a:graphic>
          <a:graphicData uri="http://schemas.openxmlformats.org/drawingml/2006/table">
            <a:tbl>
              <a:tblPr firstRow="1" bandRow="1">
                <a:tableStyleId>{5C22544A-7EE6-4342-B048-85BDC9FD1C3A}</a:tableStyleId>
              </a:tblPr>
              <a:tblGrid>
                <a:gridCol w="511175"/>
                <a:gridCol w="923925"/>
                <a:gridCol w="1417861"/>
                <a:gridCol w="388079"/>
                <a:gridCol w="1061085"/>
                <a:gridCol w="1409700"/>
              </a:tblGrid>
              <a:tr h="0">
                <a:tc gridSpan="3">
                  <a:txBody>
                    <a:bodyPr/>
                    <a:lstStyle/>
                    <a:p>
                      <a:pPr algn="ctr"/>
                      <a:r>
                        <a:rPr lang="en-US" sz="1000" dirty="0" smtClean="0">
                          <a:solidFill>
                            <a:schemeClr val="bg1"/>
                          </a:solidFill>
                          <a:latin typeface="Trebuchet MS" panose="020B0603020202020204" pitchFamily="34" charset="0"/>
                        </a:rPr>
                        <a:t>Individual A: Contributes from Ages 22-29     </a:t>
                      </a:r>
                      <a:endParaRPr lang="en-US" sz="1000" dirty="0">
                        <a:solidFill>
                          <a:schemeClr val="bg1"/>
                        </a:solidFill>
                        <a:latin typeface="Trebuchet MS" panose="020B0603020202020204" pitchFamily="34" charset="0"/>
                      </a:endParaRPr>
                    </a:p>
                  </a:txBody>
                  <a:tcPr marT="9144"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868D"/>
                    </a:solidFill>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latin typeface="Trebuchet MS" panose="020B0603020202020204" pitchFamily="34" charset="0"/>
                        </a:rPr>
                        <a:t>Individual B: Contributes from Ages 30-67</a:t>
                      </a:r>
                    </a:p>
                  </a:txBody>
                  <a:tcPr marT="9144"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A6A5E"/>
                    </a:solidFill>
                  </a:tcPr>
                </a:tc>
                <a:tc hMerge="1">
                  <a:txBody>
                    <a:bodyPr/>
                    <a:lstStyle/>
                    <a:p>
                      <a:endParaRPr lang="en-US"/>
                    </a:p>
                  </a:txBody>
                  <a:tcPr/>
                </a:tc>
                <a:tc hMerge="1">
                  <a:txBody>
                    <a:bodyPr/>
                    <a:lstStyle/>
                    <a:p>
                      <a:endParaRPr lang="en-US"/>
                    </a:p>
                  </a:txBody>
                  <a:tcPr/>
                </a:tc>
              </a:tr>
              <a:tr h="0">
                <a:tc>
                  <a:txBody>
                    <a:bodyPr/>
                    <a:lstStyle/>
                    <a:p>
                      <a:pPr algn="ctr">
                        <a:tabLst>
                          <a:tab pos="2057400" algn="ctr"/>
                        </a:tabLst>
                      </a:pPr>
                      <a:r>
                        <a:rPr lang="en-US" sz="800" dirty="0" smtClean="0">
                          <a:solidFill>
                            <a:schemeClr val="tx1"/>
                          </a:solidFill>
                          <a:latin typeface="Trebuchet MS" panose="020B0603020202020204" pitchFamily="34" charset="0"/>
                        </a:rPr>
                        <a:t>Age</a:t>
                      </a:r>
                      <a:endParaRPr lang="en-US" sz="800" dirty="0">
                        <a:solidFill>
                          <a:schemeClr val="tx1"/>
                        </a:solidFill>
                        <a:latin typeface="Trebuchet MS" panose="020B0603020202020204" pitchFamily="34" charset="0"/>
                      </a:endParaRPr>
                    </a:p>
                  </a:txBody>
                  <a:tcPr marT="9144" marB="914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algn="r">
                        <a:tabLst>
                          <a:tab pos="2057400" algn="ctr"/>
                        </a:tabLst>
                      </a:pPr>
                      <a:r>
                        <a:rPr lang="en-US" sz="800" dirty="0" smtClean="0">
                          <a:solidFill>
                            <a:schemeClr val="tx1"/>
                          </a:solidFill>
                          <a:latin typeface="Trebuchet MS" panose="020B0603020202020204" pitchFamily="34" charset="0"/>
                        </a:rPr>
                        <a:t>Annual Payment</a:t>
                      </a:r>
                      <a:endParaRPr lang="en-US" sz="800" dirty="0">
                        <a:solidFill>
                          <a:schemeClr val="tx1"/>
                        </a:solidFill>
                        <a:latin typeface="Trebuchet MS" panose="020B0603020202020204" pitchFamily="34" charset="0"/>
                      </a:endParaRPr>
                    </a:p>
                  </a:txBody>
                  <a:tcPr marT="9144" marB="914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057400" algn="ctr"/>
                        </a:tabLst>
                        <a:defRPr/>
                      </a:pPr>
                      <a:r>
                        <a:rPr lang="en-US" sz="800" dirty="0" smtClean="0">
                          <a:solidFill>
                            <a:schemeClr val="tx1"/>
                          </a:solidFill>
                          <a:latin typeface="Trebuchet MS" panose="020B0603020202020204" pitchFamily="34" charset="0"/>
                        </a:rPr>
                        <a:t>End-of-Year</a:t>
                      </a:r>
                      <a:r>
                        <a:rPr lang="en-US" sz="800" baseline="0" dirty="0" smtClean="0">
                          <a:solidFill>
                            <a:schemeClr val="tx1"/>
                          </a:solidFill>
                          <a:latin typeface="Trebuchet MS" panose="020B0603020202020204" pitchFamily="34" charset="0"/>
                        </a:rPr>
                        <a:t> Accumulation</a:t>
                      </a:r>
                      <a:endParaRPr lang="en-US" sz="800" dirty="0" smtClean="0">
                        <a:solidFill>
                          <a:schemeClr val="tx1"/>
                        </a:solidFill>
                        <a:latin typeface="Trebuchet MS" panose="020B0603020202020204" pitchFamily="34" charset="0"/>
                      </a:endParaRPr>
                    </a:p>
                  </a:txBody>
                  <a:tcPr marT="9144" marB="9144">
                    <a:lnL w="12700" cmpd="sng">
                      <a:noFill/>
                    </a:lnL>
                    <a:lnR w="6350" cap="flat" cmpd="sng" algn="ctr">
                      <a:solidFill>
                        <a:schemeClr val="bg1">
                          <a:lumMod val="7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algn="ctr">
                        <a:tabLst>
                          <a:tab pos="2057400" algn="ctr"/>
                        </a:tabLst>
                      </a:pPr>
                      <a:r>
                        <a:rPr lang="en-US" sz="800" dirty="0" smtClean="0">
                          <a:solidFill>
                            <a:schemeClr val="bg1"/>
                          </a:solidFill>
                          <a:latin typeface="Trebuchet MS" panose="020B0603020202020204" pitchFamily="34" charset="0"/>
                        </a:rPr>
                        <a:t>Age</a:t>
                      </a:r>
                      <a:endParaRPr lang="en-US" sz="800" dirty="0">
                        <a:solidFill>
                          <a:schemeClr val="bg1"/>
                        </a:solidFill>
                        <a:latin typeface="Trebuchet MS" panose="020B0603020202020204" pitchFamily="34" charset="0"/>
                      </a:endParaRPr>
                    </a:p>
                  </a:txBody>
                  <a:tcPr marT="9144" marB="9144">
                    <a:lnL w="6350" cap="flat" cmpd="sng" algn="ctr">
                      <a:solidFill>
                        <a:schemeClr val="bg1">
                          <a:lumMod val="75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r">
                        <a:tabLst>
                          <a:tab pos="2057400" algn="ctr"/>
                        </a:tabLst>
                      </a:pPr>
                      <a:r>
                        <a:rPr lang="en-US" sz="800" dirty="0" smtClean="0">
                          <a:solidFill>
                            <a:schemeClr val="bg1"/>
                          </a:solidFill>
                          <a:latin typeface="Trebuchet MS" panose="020B0603020202020204" pitchFamily="34" charset="0"/>
                        </a:rPr>
                        <a:t>Annual Payment</a:t>
                      </a:r>
                      <a:endParaRPr lang="en-US" sz="800" dirty="0">
                        <a:solidFill>
                          <a:schemeClr val="bg1"/>
                        </a:solidFill>
                        <a:latin typeface="Trebuchet MS" panose="020B0603020202020204" pitchFamily="34" charset="0"/>
                      </a:endParaRPr>
                    </a:p>
                  </a:txBody>
                  <a:tcPr marT="9144" marB="914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057400" algn="ctr"/>
                        </a:tabLst>
                        <a:defRPr/>
                      </a:pPr>
                      <a:r>
                        <a:rPr lang="en-US" sz="800" dirty="0" smtClean="0">
                          <a:solidFill>
                            <a:schemeClr val="bg1"/>
                          </a:solidFill>
                          <a:latin typeface="Trebuchet MS" panose="020B0603020202020204" pitchFamily="34" charset="0"/>
                        </a:rPr>
                        <a:t>End-of-Year</a:t>
                      </a:r>
                      <a:r>
                        <a:rPr lang="en-US" sz="800" baseline="0" dirty="0" smtClean="0">
                          <a:solidFill>
                            <a:schemeClr val="bg1"/>
                          </a:solidFill>
                          <a:latin typeface="Trebuchet MS" panose="020B0603020202020204" pitchFamily="34" charset="0"/>
                        </a:rPr>
                        <a:t> Accumulation</a:t>
                      </a:r>
                      <a:endParaRPr lang="en-US" sz="800" dirty="0" smtClean="0">
                        <a:solidFill>
                          <a:schemeClr val="bg1"/>
                        </a:solidFill>
                        <a:latin typeface="Trebuchet MS" panose="020B0603020202020204" pitchFamily="34" charset="0"/>
                      </a:endParaRPr>
                    </a:p>
                  </a:txBody>
                  <a:tcPr marT="9144" marB="914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50000"/>
                      </a:schemeClr>
                    </a:solidFill>
                  </a:tcPr>
                </a:tc>
              </a:tr>
              <a:tr h="2217419">
                <a:tc gridSpan="3">
                  <a:txBody>
                    <a:bodyPr/>
                    <a:lstStyle/>
                    <a:p>
                      <a:pPr indent="0">
                        <a:lnSpc>
                          <a:spcPct val="75000"/>
                        </a:lnSpc>
                        <a:tabLst>
                          <a:tab pos="1257300" algn="r"/>
                          <a:tab pos="2463800" algn="r"/>
                        </a:tabLst>
                      </a:pPr>
                      <a:r>
                        <a:rPr lang="en-US" altLang="en-US" sz="700" b="1" dirty="0" smtClean="0">
                          <a:latin typeface="Trebuchet MS" panose="020B0603020202020204" pitchFamily="34" charset="0"/>
                          <a:ea typeface="Arial Unicode MS" panose="020B0604020202020204" pitchFamily="34" charset="-128"/>
                        </a:rPr>
                        <a:t>22</a:t>
                      </a:r>
                      <a:r>
                        <a:rPr lang="en-US" altLang="en-US" sz="700" dirty="0" smtClean="0">
                          <a:latin typeface="Trebuchet MS" panose="020B0603020202020204" pitchFamily="34" charset="0"/>
                          <a:ea typeface="Arial Unicode MS" panose="020B0604020202020204" pitchFamily="34" charset="-128"/>
                        </a:rPr>
                        <a:t>	$5,500	</a:t>
                      </a:r>
                      <a:r>
                        <a:rPr lang="en-US" altLang="en-US" sz="700" b="1" dirty="0" smtClean="0">
                          <a:latin typeface="Trebuchet MS" panose="020B0603020202020204" pitchFamily="34" charset="0"/>
                          <a:ea typeface="Arial Unicode MS" panose="020B0604020202020204" pitchFamily="34" charset="-128"/>
                        </a:rPr>
                        <a:t>$6,020</a:t>
                      </a:r>
                    </a:p>
                    <a:p>
                      <a:pPr indent="0">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23	5,500	12,600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24	5,500	19,790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25	5,500	27,670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26	5,500	36,280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27	5,500	45,700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28	5,500	56,000</a:t>
                      </a:r>
                    </a:p>
                    <a:p>
                      <a:pPr marL="0" lvl="1" indent="0">
                        <a:lnSpc>
                          <a:spcPct val="75000"/>
                        </a:lnSpc>
                        <a:tabLst>
                          <a:tab pos="1257300" algn="r"/>
                          <a:tab pos="2463800" algn="r"/>
                        </a:tabLst>
                      </a:pPr>
                      <a:r>
                        <a:rPr lang="en-US" altLang="en-US" sz="700" b="1" dirty="0" smtClean="0">
                          <a:latin typeface="Trebuchet MS" panose="020B0603020202020204" pitchFamily="34" charset="0"/>
                          <a:ea typeface="Arial Unicode MS" panose="020B0604020202020204" pitchFamily="34" charset="-128"/>
                        </a:rPr>
                        <a:t>29</a:t>
                      </a:r>
                      <a:r>
                        <a:rPr lang="en-US" altLang="en-US" sz="700" dirty="0" smtClean="0">
                          <a:latin typeface="Trebuchet MS" panose="020B0603020202020204" pitchFamily="34" charset="0"/>
                          <a:ea typeface="Arial Unicode MS" panose="020B0604020202020204" pitchFamily="34" charset="-128"/>
                        </a:rPr>
                        <a:t>	5,500	</a:t>
                      </a:r>
                      <a:r>
                        <a:rPr lang="en-US" altLang="en-US" sz="700" b="1" dirty="0" smtClean="0">
                          <a:latin typeface="Trebuchet MS" panose="020B0603020202020204" pitchFamily="34" charset="0"/>
                          <a:ea typeface="Arial Unicode MS" panose="020B0604020202020204" pitchFamily="34" charset="-128"/>
                        </a:rPr>
                        <a:t>67,270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30	0	73,580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31	0	80,480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32	0	88,030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33	0	96,290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34	0	105,320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35	0	115,200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36	0	126,010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37	0	137,830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38	0	150,760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39	0	164,900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40	0	180,370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41	0	197,290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42	0	215,790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43	0	236,040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44	0	258,180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45	0	282,400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46	0	308,890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47	0	337,870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48	0	369,560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49	0	404,230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50	0	442,150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51	0	483,620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52	0	528,990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53	0	578,610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54	0	632,890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55	0	692,260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56	0	757,200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57	0	828,230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58	0	905,920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59	0	990,900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60	0	1,083,860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61	0	1,185,530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62	0	1,296,740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63	0	1,418,380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64	0	1,551,440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65	0	1,696,970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66	0	1,856,160</a:t>
                      </a:r>
                    </a:p>
                    <a:p>
                      <a:pPr>
                        <a:lnSpc>
                          <a:spcPct val="75000"/>
                        </a:lnSpc>
                        <a:tabLst>
                          <a:tab pos="1257300" algn="r"/>
                          <a:tab pos="2463800" algn="r"/>
                        </a:tabLst>
                      </a:pPr>
                      <a:r>
                        <a:rPr lang="en-US" altLang="en-US" sz="700" dirty="0" smtClean="0">
                          <a:solidFill>
                            <a:schemeClr val="bg1">
                              <a:lumMod val="50000"/>
                            </a:schemeClr>
                          </a:solidFill>
                          <a:latin typeface="Trebuchet MS" panose="020B0603020202020204" pitchFamily="34" charset="0"/>
                          <a:ea typeface="Arial Unicode MS" panose="020B0604020202020204" pitchFamily="34" charset="-128"/>
                        </a:rPr>
                        <a:t>67	0	2,030,280</a:t>
                      </a:r>
                    </a:p>
                  </a:txBody>
                  <a:tcPr marT="9144"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eaLnBrk="1" hangingPunct="1">
                        <a:lnSpc>
                          <a:spcPct val="75000"/>
                        </a:lnSpc>
                        <a:tabLst>
                          <a:tab pos="1257300" algn="r"/>
                          <a:tab pos="2463800" algn="r"/>
                        </a:tabLst>
                      </a:pPr>
                      <a:r>
                        <a:rPr lang="en-US" altLang="en-US" sz="700" dirty="0" smtClean="0">
                          <a:solidFill>
                            <a:srgbClr val="969696"/>
                          </a:solidFill>
                          <a:latin typeface="Trebuchet MS" panose="020B0603020202020204" pitchFamily="34" charset="0"/>
                          <a:ea typeface="Arial Unicode MS" panose="020B0604020202020204" pitchFamily="34" charset="-128"/>
                        </a:rPr>
                        <a:t>22	0	0</a:t>
                      </a:r>
                    </a:p>
                    <a:p>
                      <a:pPr eaLnBrk="1" hangingPunct="1">
                        <a:lnSpc>
                          <a:spcPct val="75000"/>
                        </a:lnSpc>
                        <a:tabLst>
                          <a:tab pos="1257300" algn="r"/>
                          <a:tab pos="2463800" algn="r"/>
                        </a:tabLst>
                      </a:pPr>
                      <a:r>
                        <a:rPr lang="en-US" altLang="en-US" sz="700" dirty="0" smtClean="0">
                          <a:solidFill>
                            <a:srgbClr val="969696"/>
                          </a:solidFill>
                          <a:latin typeface="Trebuchet MS" panose="020B0603020202020204" pitchFamily="34" charset="0"/>
                          <a:ea typeface="Arial Unicode MS" panose="020B0604020202020204" pitchFamily="34" charset="-128"/>
                        </a:rPr>
                        <a:t>23	0	0</a:t>
                      </a:r>
                    </a:p>
                    <a:p>
                      <a:pPr eaLnBrk="1" hangingPunct="1">
                        <a:lnSpc>
                          <a:spcPct val="75000"/>
                        </a:lnSpc>
                        <a:tabLst>
                          <a:tab pos="1257300" algn="r"/>
                          <a:tab pos="2463800" algn="r"/>
                        </a:tabLst>
                      </a:pPr>
                      <a:r>
                        <a:rPr lang="en-US" altLang="en-US" sz="700" dirty="0" smtClean="0">
                          <a:solidFill>
                            <a:srgbClr val="969696"/>
                          </a:solidFill>
                          <a:latin typeface="Trebuchet MS" panose="020B0603020202020204" pitchFamily="34" charset="0"/>
                          <a:ea typeface="Arial Unicode MS" panose="020B0604020202020204" pitchFamily="34" charset="-128"/>
                        </a:rPr>
                        <a:t>24	0	0</a:t>
                      </a:r>
                    </a:p>
                    <a:p>
                      <a:pPr eaLnBrk="1" hangingPunct="1">
                        <a:lnSpc>
                          <a:spcPct val="75000"/>
                        </a:lnSpc>
                        <a:tabLst>
                          <a:tab pos="1257300" algn="r"/>
                          <a:tab pos="2463800" algn="r"/>
                        </a:tabLst>
                      </a:pPr>
                      <a:r>
                        <a:rPr lang="en-US" altLang="en-US" sz="700" dirty="0" smtClean="0">
                          <a:solidFill>
                            <a:srgbClr val="969696"/>
                          </a:solidFill>
                          <a:latin typeface="Trebuchet MS" panose="020B0603020202020204" pitchFamily="34" charset="0"/>
                          <a:ea typeface="Arial Unicode MS" panose="020B0604020202020204" pitchFamily="34" charset="-128"/>
                        </a:rPr>
                        <a:t>25	0	0</a:t>
                      </a:r>
                    </a:p>
                    <a:p>
                      <a:pPr eaLnBrk="1" hangingPunct="1">
                        <a:lnSpc>
                          <a:spcPct val="75000"/>
                        </a:lnSpc>
                        <a:tabLst>
                          <a:tab pos="1257300" algn="r"/>
                          <a:tab pos="2463800" algn="r"/>
                        </a:tabLst>
                      </a:pPr>
                      <a:r>
                        <a:rPr lang="en-US" altLang="en-US" sz="700" dirty="0" smtClean="0">
                          <a:solidFill>
                            <a:srgbClr val="969696"/>
                          </a:solidFill>
                          <a:latin typeface="Trebuchet MS" panose="020B0603020202020204" pitchFamily="34" charset="0"/>
                          <a:ea typeface="Arial Unicode MS" panose="020B0604020202020204" pitchFamily="34" charset="-128"/>
                        </a:rPr>
                        <a:t>26	0	0</a:t>
                      </a:r>
                    </a:p>
                    <a:p>
                      <a:pPr eaLnBrk="1" hangingPunct="1">
                        <a:lnSpc>
                          <a:spcPct val="75000"/>
                        </a:lnSpc>
                        <a:tabLst>
                          <a:tab pos="1257300" algn="r"/>
                          <a:tab pos="2463800" algn="r"/>
                        </a:tabLst>
                      </a:pPr>
                      <a:r>
                        <a:rPr lang="en-US" altLang="en-US" sz="700" dirty="0" smtClean="0">
                          <a:solidFill>
                            <a:srgbClr val="969696"/>
                          </a:solidFill>
                          <a:latin typeface="Trebuchet MS" panose="020B0603020202020204" pitchFamily="34" charset="0"/>
                          <a:ea typeface="Arial Unicode MS" panose="020B0604020202020204" pitchFamily="34" charset="-128"/>
                        </a:rPr>
                        <a:t>27	0	0</a:t>
                      </a:r>
                    </a:p>
                    <a:p>
                      <a:pPr eaLnBrk="1" hangingPunct="1">
                        <a:lnSpc>
                          <a:spcPct val="75000"/>
                        </a:lnSpc>
                        <a:tabLst>
                          <a:tab pos="1257300" algn="r"/>
                          <a:tab pos="2463800" algn="r"/>
                        </a:tabLst>
                      </a:pPr>
                      <a:r>
                        <a:rPr lang="en-US" altLang="en-US" sz="700" dirty="0" smtClean="0">
                          <a:solidFill>
                            <a:srgbClr val="969696"/>
                          </a:solidFill>
                          <a:latin typeface="Trebuchet MS" panose="020B0603020202020204" pitchFamily="34" charset="0"/>
                          <a:ea typeface="Arial Unicode MS" panose="020B0604020202020204" pitchFamily="34" charset="-128"/>
                        </a:rPr>
                        <a:t>28	0	0</a:t>
                      </a:r>
                    </a:p>
                    <a:p>
                      <a:pPr indent="0" eaLnBrk="1" hangingPunct="1">
                        <a:lnSpc>
                          <a:spcPct val="75000"/>
                        </a:lnSpc>
                        <a:tabLst>
                          <a:tab pos="1257300" algn="r"/>
                          <a:tab pos="2463800" algn="r"/>
                        </a:tabLst>
                      </a:pPr>
                      <a:r>
                        <a:rPr lang="en-US" altLang="en-US" sz="700" dirty="0" smtClean="0">
                          <a:solidFill>
                            <a:srgbClr val="969696"/>
                          </a:solidFill>
                          <a:latin typeface="Trebuchet MS" panose="020B0603020202020204" pitchFamily="34" charset="0"/>
                          <a:ea typeface="Arial Unicode MS" panose="020B0604020202020204" pitchFamily="34" charset="-128"/>
                        </a:rPr>
                        <a:t>29	0	0</a:t>
                      </a:r>
                    </a:p>
                    <a:p>
                      <a:pPr>
                        <a:lnSpc>
                          <a:spcPct val="75000"/>
                        </a:lnSpc>
                        <a:tabLst>
                          <a:tab pos="1257300" algn="r"/>
                          <a:tab pos="2463800" algn="r"/>
                        </a:tabLst>
                      </a:pPr>
                      <a:r>
                        <a:rPr lang="en-US" altLang="en-US" sz="700" b="1" dirty="0" smtClean="0">
                          <a:latin typeface="Trebuchet MS" panose="020B0603020202020204" pitchFamily="34" charset="0"/>
                          <a:ea typeface="Arial Unicode MS" panose="020B0604020202020204" pitchFamily="34" charset="-128"/>
                        </a:rPr>
                        <a:t>30</a:t>
                      </a:r>
                      <a:r>
                        <a:rPr lang="en-US" altLang="en-US" sz="700" dirty="0" smtClean="0">
                          <a:latin typeface="Trebuchet MS" panose="020B0603020202020204" pitchFamily="34" charset="0"/>
                          <a:ea typeface="Arial Unicode MS" panose="020B0604020202020204" pitchFamily="34" charset="-128"/>
                        </a:rPr>
                        <a:t>	$5,500	</a:t>
                      </a:r>
                      <a:r>
                        <a:rPr lang="en-US" altLang="en-US" sz="700" b="1" dirty="0" smtClean="0">
                          <a:latin typeface="Trebuchet MS" panose="020B0603020202020204" pitchFamily="34" charset="0"/>
                          <a:ea typeface="Arial Unicode MS" panose="020B0604020202020204" pitchFamily="34" charset="-128"/>
                        </a:rPr>
                        <a:t>$6,020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31	5,500	12,600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32	5,500	19,790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33	5,500	27,670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34	5,500	36,280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35	5,500	45,700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36	5,500	56,000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37	5,500	67,270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38	5,500	79,590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39	5,500	93,080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40	5,500	107,820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41	5,500	123,950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42	5,500	141,600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43	5,500	160,900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44	5,500	182,010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45	5,500	205,100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46	5,500	230,350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47	5,500	257,980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48	5,500	288,190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49	5,500	321,240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50	5,500	357,390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51	5,500	396,930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52	5,500	440,190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53	5,500	487,490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54	5,500	539,240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55	5,500	595,840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56	5,500	657,750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57	5,500	725,470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58	5,500	799,540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59	5,500	880,560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60	5,500	969,170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61	5,500	1,066,110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62	5,500	1,172,130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63	5,500	1,288,100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64	5,500	1,414,950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65	5,500	1,553,700</a:t>
                      </a:r>
                    </a:p>
                    <a:p>
                      <a:pPr>
                        <a:lnSpc>
                          <a:spcPct val="75000"/>
                        </a:lnSpc>
                        <a:tabLst>
                          <a:tab pos="1257300" algn="r"/>
                          <a:tab pos="2463800" algn="r"/>
                        </a:tabLst>
                      </a:pPr>
                      <a:r>
                        <a:rPr lang="en-US" altLang="en-US" sz="700" dirty="0" smtClean="0">
                          <a:latin typeface="Trebuchet MS" panose="020B0603020202020204" pitchFamily="34" charset="0"/>
                          <a:ea typeface="Arial Unicode MS" panose="020B0604020202020204" pitchFamily="34" charset="-128"/>
                        </a:rPr>
                        <a:t>66	5,500	1,705,460</a:t>
                      </a:r>
                    </a:p>
                    <a:p>
                      <a:pPr>
                        <a:lnSpc>
                          <a:spcPct val="75000"/>
                        </a:lnSpc>
                        <a:tabLst>
                          <a:tab pos="1257300" algn="r"/>
                          <a:tab pos="2463800" algn="r"/>
                        </a:tabLst>
                      </a:pPr>
                      <a:r>
                        <a:rPr lang="en-US" altLang="en-US" sz="700" b="1" dirty="0" smtClean="0">
                          <a:latin typeface="Trebuchet MS" panose="020B0603020202020204" pitchFamily="34" charset="0"/>
                          <a:ea typeface="Arial Unicode MS" panose="020B0604020202020204" pitchFamily="34" charset="-128"/>
                        </a:rPr>
                        <a:t>67</a:t>
                      </a:r>
                      <a:r>
                        <a:rPr lang="en-US" altLang="en-US" sz="700" dirty="0" smtClean="0">
                          <a:latin typeface="Trebuchet MS" panose="020B0603020202020204" pitchFamily="34" charset="0"/>
                          <a:ea typeface="Arial Unicode MS" panose="020B0604020202020204" pitchFamily="34" charset="-128"/>
                        </a:rPr>
                        <a:t>	5,500	</a:t>
                      </a:r>
                      <a:r>
                        <a:rPr lang="en-US" altLang="en-US" sz="700" b="1" dirty="0" smtClean="0">
                          <a:latin typeface="Trebuchet MS" panose="020B0603020202020204" pitchFamily="34" charset="0"/>
                          <a:ea typeface="Arial Unicode MS" panose="020B0604020202020204" pitchFamily="34" charset="-128"/>
                        </a:rPr>
                        <a:t>1,871,460</a:t>
                      </a:r>
                    </a:p>
                  </a:txBody>
                  <a:tcPr marT="9144"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0">
                <a:tc gridSpan="3">
                  <a:txBody>
                    <a:bodyPr/>
                    <a:lstStyle/>
                    <a:p>
                      <a:pPr algn="ctr"/>
                      <a:r>
                        <a:rPr lang="en-US" sz="1000" dirty="0" smtClean="0">
                          <a:solidFill>
                            <a:schemeClr val="tx1"/>
                          </a:solidFill>
                          <a:latin typeface="Trebuchet MS" panose="020B0603020202020204" pitchFamily="34" charset="0"/>
                        </a:rPr>
                        <a:t>Total Contributions:</a:t>
                      </a:r>
                      <a:r>
                        <a:rPr lang="en-US" sz="1000" baseline="0" dirty="0" smtClean="0">
                          <a:solidFill>
                            <a:schemeClr val="tx1"/>
                          </a:solidFill>
                          <a:latin typeface="Trebuchet MS" panose="020B0603020202020204" pitchFamily="34" charset="0"/>
                        </a:rPr>
                        <a:t> </a:t>
                      </a:r>
                      <a:r>
                        <a:rPr lang="en-US" sz="1000" b="1" baseline="0" dirty="0" smtClean="0">
                          <a:solidFill>
                            <a:schemeClr val="tx1"/>
                          </a:solidFill>
                          <a:latin typeface="Trebuchet MS" panose="020B0603020202020204" pitchFamily="34" charset="0"/>
                        </a:rPr>
                        <a:t>$44,000</a:t>
                      </a:r>
                      <a:endParaRPr lang="en-US" sz="1000" b="1" dirty="0">
                        <a:solidFill>
                          <a:schemeClr val="tx1"/>
                        </a:solidFill>
                        <a:latin typeface="Trebuchet MS" panose="020B0603020202020204" pitchFamily="34" charset="0"/>
                      </a:endParaRPr>
                    </a:p>
                  </a:txBody>
                  <a:tcPr marT="0"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latin typeface="Trebuchet MS" panose="020B0603020202020204" pitchFamily="34" charset="0"/>
                        </a:rPr>
                        <a:t>Total Contributions:</a:t>
                      </a:r>
                      <a:r>
                        <a:rPr lang="en-US" sz="1000" baseline="0" dirty="0" smtClean="0">
                          <a:solidFill>
                            <a:schemeClr val="bg1"/>
                          </a:solidFill>
                          <a:latin typeface="Trebuchet MS" panose="020B0603020202020204" pitchFamily="34" charset="0"/>
                        </a:rPr>
                        <a:t> </a:t>
                      </a:r>
                      <a:r>
                        <a:rPr lang="en-US" sz="1000" b="1" baseline="0" dirty="0" smtClean="0">
                          <a:solidFill>
                            <a:schemeClr val="bg1"/>
                          </a:solidFill>
                          <a:latin typeface="Trebuchet MS" panose="020B0603020202020204" pitchFamily="34" charset="0"/>
                        </a:rPr>
                        <a:t>$209,000</a:t>
                      </a:r>
                      <a:endParaRPr lang="en-US" sz="1000" b="1" dirty="0" smtClean="0">
                        <a:solidFill>
                          <a:schemeClr val="bg1"/>
                        </a:solidFill>
                        <a:latin typeface="Trebuchet MS" panose="020B0603020202020204" pitchFamily="34" charset="0"/>
                      </a:endParaRPr>
                    </a:p>
                  </a:txBody>
                  <a:tcPr marT="0"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tc hMerge="1">
                  <a:txBody>
                    <a:bodyPr/>
                    <a:lstStyle/>
                    <a:p>
                      <a:endParaRPr lang="en-US"/>
                    </a:p>
                  </a:txBody>
                  <a:tcPr/>
                </a:tc>
              </a:tr>
              <a:tr h="127635">
                <a:tc gridSpan="3">
                  <a:txBody>
                    <a:bodyPr/>
                    <a:lstStyle/>
                    <a:p>
                      <a:pPr algn="ctr"/>
                      <a:r>
                        <a:rPr lang="en-US" sz="1000" dirty="0" smtClean="0">
                          <a:solidFill>
                            <a:schemeClr val="bg1"/>
                          </a:solidFill>
                          <a:latin typeface="Trebuchet MS" panose="020B0603020202020204" pitchFamily="34" charset="0"/>
                        </a:rPr>
                        <a:t>Total Accumulation at Age 67: </a:t>
                      </a:r>
                      <a:r>
                        <a:rPr lang="en-US" sz="1000" b="1" dirty="0" smtClean="0">
                          <a:solidFill>
                            <a:schemeClr val="bg1"/>
                          </a:solidFill>
                          <a:latin typeface="Trebuchet MS" panose="020B0603020202020204" pitchFamily="34" charset="0"/>
                        </a:rPr>
                        <a:t>$2,030,280</a:t>
                      </a:r>
                      <a:endParaRPr lang="en-US" sz="1000" b="1" dirty="0">
                        <a:solidFill>
                          <a:schemeClr val="bg1"/>
                        </a:solidFill>
                        <a:latin typeface="Trebuchet MS" panose="020B0603020202020204" pitchFamily="34" charset="0"/>
                      </a:endParaRPr>
                    </a:p>
                  </a:txBody>
                  <a:tcPr marT="9144" marB="914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868D"/>
                    </a:solidFill>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latin typeface="Trebuchet MS" panose="020B0603020202020204" pitchFamily="34" charset="0"/>
                        </a:rPr>
                        <a:t>Total Accumulation at Age 67: </a:t>
                      </a:r>
                      <a:r>
                        <a:rPr lang="en-US" sz="1000" b="1" dirty="0" smtClean="0">
                          <a:solidFill>
                            <a:schemeClr val="bg1"/>
                          </a:solidFill>
                          <a:latin typeface="Trebuchet MS" panose="020B0603020202020204" pitchFamily="34" charset="0"/>
                        </a:rPr>
                        <a:t>$1,871,460</a:t>
                      </a:r>
                    </a:p>
                  </a:txBody>
                  <a:tcPr marT="9144" marB="914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6A5E"/>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267073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1291" cy="5143499"/>
          </a:xfrm>
          <a:prstGeom prst="rect">
            <a:avLst/>
          </a:prstGeom>
        </p:spPr>
      </p:pic>
      <p:sp>
        <p:nvSpPr>
          <p:cNvPr id="8" name="TextBox 7"/>
          <p:cNvSpPr txBox="1"/>
          <p:nvPr/>
        </p:nvSpPr>
        <p:spPr>
          <a:xfrm>
            <a:off x="781959" y="667658"/>
            <a:ext cx="4731656" cy="3545586"/>
          </a:xfrm>
          <a:prstGeom prst="rect">
            <a:avLst/>
          </a:prstGeom>
          <a:noFill/>
        </p:spPr>
        <p:txBody>
          <a:bodyPr wrap="square" rtlCol="0">
            <a:spAutoFit/>
          </a:bodyPr>
          <a:lstStyle/>
          <a:p>
            <a:pPr>
              <a:lnSpc>
                <a:spcPct val="85000"/>
              </a:lnSpc>
            </a:pPr>
            <a:r>
              <a:rPr lang="en-US" sz="6600" dirty="0" smtClean="0">
                <a:solidFill>
                  <a:schemeClr val="bg1"/>
                </a:solidFill>
              </a:rPr>
              <a:t>BECOME</a:t>
            </a:r>
          </a:p>
          <a:p>
            <a:pPr>
              <a:lnSpc>
                <a:spcPct val="85000"/>
              </a:lnSpc>
            </a:pPr>
            <a:r>
              <a:rPr lang="en-US" sz="6600" dirty="0" smtClean="0">
                <a:solidFill>
                  <a:schemeClr val="bg1"/>
                </a:solidFill>
              </a:rPr>
              <a:t>AN OWNER,</a:t>
            </a:r>
          </a:p>
          <a:p>
            <a:pPr>
              <a:lnSpc>
                <a:spcPct val="85000"/>
              </a:lnSpc>
            </a:pPr>
            <a:r>
              <a:rPr lang="en-US" sz="6600" dirty="0" smtClean="0">
                <a:solidFill>
                  <a:schemeClr val="bg1"/>
                </a:solidFill>
              </a:rPr>
              <a:t>NOT A LOANER</a:t>
            </a:r>
            <a:endParaRPr lang="en-US" sz="6600" dirty="0">
              <a:solidFill>
                <a:schemeClr val="bg1"/>
              </a:solidFill>
            </a:endParaRPr>
          </a:p>
        </p:txBody>
      </p:sp>
      <p:sp>
        <p:nvSpPr>
          <p:cNvPr id="3"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95000"/>
                  </a:schemeClr>
                </a:solidFill>
                <a:ea typeface="Arial Unicode MS" panose="020B0604020202020204" pitchFamily="34" charset="-128"/>
              </a:rPr>
              <a:pPr eaLnBrk="1" hangingPunct="1">
                <a:defRPr/>
              </a:pPr>
              <a:t>39</a:t>
            </a:fld>
            <a:endParaRPr lang="en-US" sz="1000" dirty="0" smtClean="0">
              <a:solidFill>
                <a:schemeClr val="bg1">
                  <a:lumMod val="95000"/>
                </a:schemeClr>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2" name="TextBox 1"/>
          <p:cNvSpPr txBox="1"/>
          <p:nvPr/>
        </p:nvSpPr>
        <p:spPr>
          <a:xfrm>
            <a:off x="1074059" y="667658"/>
            <a:ext cx="4731656" cy="1818959"/>
          </a:xfrm>
          <a:prstGeom prst="rect">
            <a:avLst/>
          </a:prstGeom>
          <a:noFill/>
        </p:spPr>
        <p:txBody>
          <a:bodyPr wrap="square" rtlCol="0">
            <a:spAutoFit/>
          </a:bodyPr>
          <a:lstStyle/>
          <a:p>
            <a:pPr>
              <a:lnSpc>
                <a:spcPct val="85000"/>
              </a:lnSpc>
            </a:pPr>
            <a:r>
              <a:rPr lang="en-US" sz="6600" dirty="0" smtClean="0">
                <a:solidFill>
                  <a:schemeClr val="bg1"/>
                </a:solidFill>
              </a:rPr>
              <a:t>TAKE </a:t>
            </a:r>
            <a:br>
              <a:rPr lang="en-US" sz="6600" dirty="0" smtClean="0">
                <a:solidFill>
                  <a:schemeClr val="bg1"/>
                </a:solidFill>
              </a:rPr>
            </a:br>
            <a:r>
              <a:rPr lang="en-US" sz="6600" dirty="0" smtClean="0">
                <a:solidFill>
                  <a:schemeClr val="bg1"/>
                </a:solidFill>
              </a:rPr>
              <a:t>CONTROL</a:t>
            </a:r>
            <a:endParaRPr lang="en-US" sz="6600" dirty="0">
              <a:solidFill>
                <a:schemeClr val="bg1"/>
              </a:solidFill>
            </a:endParaRPr>
          </a:p>
        </p:txBody>
      </p:sp>
      <p:sp>
        <p:nvSpPr>
          <p:cNvPr id="3"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95000"/>
                  </a:schemeClr>
                </a:solidFill>
                <a:ea typeface="Arial Unicode MS" panose="020B0604020202020204" pitchFamily="34" charset="-128"/>
              </a:rPr>
              <a:pPr eaLnBrk="1" hangingPunct="1">
                <a:defRPr/>
              </a:pPr>
              <a:t>4</a:t>
            </a:fld>
            <a:endParaRPr lang="en-US" sz="1000" dirty="0" smtClean="0">
              <a:solidFill>
                <a:schemeClr val="bg1">
                  <a:lumMod val="95000"/>
                </a:schemeClr>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p:cNvSpPr>
          <p:nvPr>
            <p:ph type="title" idx="4294967295"/>
          </p:nvPr>
        </p:nvSpPr>
        <p:spPr/>
        <p:txBody>
          <a:bodyPr/>
          <a:lstStyle/>
          <a:p>
            <a:r>
              <a:rPr lang="en-US" altLang="en-US" smtClean="0"/>
              <a:t>Bypass the Middleman </a:t>
            </a:r>
          </a:p>
        </p:txBody>
      </p:sp>
      <p:sp>
        <p:nvSpPr>
          <p:cNvPr id="88072" name="Text Box 13"/>
          <p:cNvSpPr txBox="1">
            <a:spLocks noChangeArrowheads="1"/>
          </p:cNvSpPr>
          <p:nvPr/>
        </p:nvSpPr>
        <p:spPr bwMode="auto">
          <a:xfrm>
            <a:off x="6926580" y="3533018"/>
            <a:ext cx="221742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800" b="1" dirty="0" smtClean="0">
                <a:ea typeface="Arial Unicode MS" panose="020B0604020202020204" pitchFamily="34" charset="-128"/>
              </a:rPr>
              <a:t>Global Economy</a:t>
            </a:r>
            <a:endParaRPr lang="en-US" altLang="en-US" sz="1800" b="1" dirty="0">
              <a:ea typeface="Arial Unicode MS" panose="020B0604020202020204" pitchFamily="34" charset="-128"/>
            </a:endParaRPr>
          </a:p>
        </p:txBody>
      </p:sp>
      <p:sp>
        <p:nvSpPr>
          <p:cNvPr id="88071" name="Text Box 12"/>
          <p:cNvSpPr txBox="1">
            <a:spLocks noChangeArrowheads="1"/>
          </p:cNvSpPr>
          <p:nvPr/>
        </p:nvSpPr>
        <p:spPr bwMode="auto">
          <a:xfrm>
            <a:off x="0" y="3533018"/>
            <a:ext cx="230124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800" b="1" dirty="0">
                <a:ea typeface="Arial Unicode MS" panose="020B0604020202020204" pitchFamily="34" charset="-128"/>
              </a:rPr>
              <a:t>Your </a:t>
            </a:r>
            <a:r>
              <a:rPr lang="en-US" altLang="en-US" sz="1800" b="1" dirty="0" smtClean="0">
                <a:ea typeface="Arial Unicode MS" panose="020B0604020202020204" pitchFamily="34" charset="-128"/>
              </a:rPr>
              <a:t>Money</a:t>
            </a:r>
            <a:endParaRPr lang="en-US" altLang="en-US" sz="1800" b="1" dirty="0">
              <a:ea typeface="Arial Unicode MS" panose="020B0604020202020204" pitchFamily="34" charset="-128"/>
            </a:endParaRP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0931" y="1499699"/>
            <a:ext cx="8229600" cy="1929302"/>
          </a:xfrm>
          <a:prstGeom prst="rect">
            <a:avLst/>
          </a:prstGeom>
        </p:spPr>
      </p:pic>
      <p:sp>
        <p:nvSpPr>
          <p:cNvPr id="20" name="Text Box 13"/>
          <p:cNvSpPr txBox="1">
            <a:spLocks noChangeArrowheads="1"/>
          </p:cNvSpPr>
          <p:nvPr/>
        </p:nvSpPr>
        <p:spPr bwMode="auto">
          <a:xfrm>
            <a:off x="2982911" y="3533018"/>
            <a:ext cx="274320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800" b="1" dirty="0" smtClean="0">
                <a:ea typeface="Arial Unicode MS" panose="020B0604020202020204" pitchFamily="34" charset="-128"/>
              </a:rPr>
              <a:t>Bypass the Middleman</a:t>
            </a:r>
            <a:endParaRPr lang="en-US" altLang="en-US" sz="1800" b="1" dirty="0">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Grp="1"/>
          </p:cNvSpPr>
          <p:nvPr>
            <p:ph type="title"/>
          </p:nvPr>
        </p:nvSpPr>
        <p:spPr/>
        <p:txBody>
          <a:bodyPr>
            <a:normAutofit fontScale="90000"/>
          </a:bodyPr>
          <a:lstStyle/>
          <a:p>
            <a:r>
              <a:rPr lang="en-US" altLang="en-US" sz="4000" dirty="0" smtClean="0"/>
              <a:t>Are You Earning a Guaranteed Loss? </a:t>
            </a:r>
          </a:p>
        </p:txBody>
      </p:sp>
      <p:sp>
        <p:nvSpPr>
          <p:cNvPr id="216069" name="Text Box 5"/>
          <p:cNvSpPr txBox="1">
            <a:spLocks noChangeArrowheads="1"/>
          </p:cNvSpPr>
          <p:nvPr/>
        </p:nvSpPr>
        <p:spPr bwMode="auto">
          <a:xfrm>
            <a:off x="469900" y="1689894"/>
            <a:ext cx="8216900" cy="299774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572000" algn="r"/>
              </a:tabLst>
              <a:defRPr sz="2400">
                <a:solidFill>
                  <a:schemeClr val="tx1"/>
                </a:solidFill>
                <a:latin typeface="Trebuchet MS" pitchFamily="34" charset="0"/>
                <a:ea typeface="MS PGothic" pitchFamily="34" charset="-128"/>
              </a:defRPr>
            </a:lvl1pPr>
            <a:lvl2pPr marL="742950" indent="-285750" eaLnBrk="0" hangingPunct="0">
              <a:tabLst>
                <a:tab pos="4572000" algn="r"/>
              </a:tabLst>
              <a:defRPr sz="2400">
                <a:solidFill>
                  <a:schemeClr val="tx1"/>
                </a:solidFill>
                <a:latin typeface="Trebuchet MS" pitchFamily="34" charset="0"/>
                <a:ea typeface="MS PGothic" pitchFamily="34" charset="-128"/>
              </a:defRPr>
            </a:lvl2pPr>
            <a:lvl3pPr marL="1143000" indent="-228600" eaLnBrk="0" hangingPunct="0">
              <a:tabLst>
                <a:tab pos="4572000" algn="r"/>
              </a:tabLst>
              <a:defRPr sz="2400">
                <a:solidFill>
                  <a:schemeClr val="tx1"/>
                </a:solidFill>
                <a:latin typeface="Trebuchet MS" pitchFamily="34" charset="0"/>
                <a:ea typeface="MS PGothic" pitchFamily="34" charset="-128"/>
              </a:defRPr>
            </a:lvl3pPr>
            <a:lvl4pPr marL="1600200" indent="-228600" eaLnBrk="0" hangingPunct="0">
              <a:tabLst>
                <a:tab pos="4572000" algn="r"/>
              </a:tabLst>
              <a:defRPr sz="2400">
                <a:solidFill>
                  <a:schemeClr val="tx1"/>
                </a:solidFill>
                <a:latin typeface="Trebuchet MS" pitchFamily="34" charset="0"/>
                <a:ea typeface="MS PGothic" pitchFamily="34" charset="-128"/>
              </a:defRPr>
            </a:lvl4pPr>
            <a:lvl5pPr marL="2057400" indent="-228600" eaLnBrk="0" hangingPunct="0">
              <a:tabLst>
                <a:tab pos="45720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45720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45720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45720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4572000" algn="r"/>
              </a:tabLst>
              <a:defRPr sz="2400">
                <a:solidFill>
                  <a:schemeClr val="tx1"/>
                </a:solidFill>
                <a:latin typeface="Trebuchet MS" pitchFamily="34" charset="0"/>
                <a:ea typeface="MS PGothic" pitchFamily="34" charset="-128"/>
              </a:defRPr>
            </a:lvl9pPr>
          </a:lstStyle>
          <a:p>
            <a:pPr marL="228600" eaLnBrk="1" hangingPunct="1">
              <a:lnSpc>
                <a:spcPct val="85000"/>
              </a:lnSpc>
              <a:spcAft>
                <a:spcPct val="100000"/>
              </a:spcAft>
              <a:tabLst>
                <a:tab pos="7772400" algn="r"/>
              </a:tabLst>
            </a:pPr>
            <a:r>
              <a:rPr lang="en-US" altLang="en-US" sz="1600" dirty="0" smtClean="0">
                <a:ea typeface="Arial Unicode MS" panose="020B0604020202020204" pitchFamily="34" charset="-128"/>
              </a:rPr>
              <a:t/>
            </a:r>
            <a:br>
              <a:rPr lang="en-US" altLang="en-US" sz="1600" dirty="0" smtClean="0">
                <a:ea typeface="Arial Unicode MS" panose="020B0604020202020204" pitchFamily="34" charset="-128"/>
              </a:rPr>
            </a:br>
            <a:r>
              <a:rPr lang="en-US" altLang="en-US" sz="1600" dirty="0" smtClean="0">
                <a:ea typeface="Arial Unicode MS" panose="020B0604020202020204" pitchFamily="34" charset="-128"/>
              </a:rPr>
              <a:t>You </a:t>
            </a:r>
            <a:r>
              <a:rPr lang="en-US" altLang="en-US" sz="1600" dirty="0">
                <a:ea typeface="Arial Unicode MS" panose="020B0604020202020204" pitchFamily="34" charset="-128"/>
              </a:rPr>
              <a:t>earn interest for the year</a:t>
            </a:r>
            <a:r>
              <a:rPr lang="en-US" altLang="en-US" sz="1600" dirty="0" smtClean="0">
                <a:ea typeface="Arial Unicode MS" panose="020B0604020202020204" pitchFamily="34" charset="-128"/>
              </a:rPr>
              <a:t>:	</a:t>
            </a:r>
            <a:r>
              <a:rPr lang="en-US" altLang="en-US" sz="1600" b="1" dirty="0" smtClean="0">
                <a:ea typeface="Arial Unicode MS" panose="020B0604020202020204" pitchFamily="34" charset="-128"/>
              </a:rPr>
              <a:t>$100</a:t>
            </a:r>
            <a:endParaRPr lang="en-US" altLang="en-US" sz="1600" b="1" dirty="0">
              <a:ea typeface="Arial Unicode MS" panose="020B0604020202020204" pitchFamily="34" charset="-128"/>
            </a:endParaRPr>
          </a:p>
          <a:p>
            <a:pPr marL="228600" eaLnBrk="1" hangingPunct="1">
              <a:lnSpc>
                <a:spcPct val="85000"/>
              </a:lnSpc>
              <a:spcAft>
                <a:spcPct val="100000"/>
              </a:spcAft>
              <a:tabLst>
                <a:tab pos="7772400" algn="r"/>
              </a:tabLst>
            </a:pPr>
            <a:r>
              <a:rPr lang="en-US" altLang="en-US" sz="1600" dirty="0">
                <a:ea typeface="Arial Unicode MS" panose="020B0604020202020204" pitchFamily="34" charset="-128"/>
              </a:rPr>
              <a:t>But you pay </a:t>
            </a:r>
            <a:r>
              <a:rPr lang="en-US" altLang="en-US" sz="1600" dirty="0" smtClean="0">
                <a:ea typeface="Arial Unicode MS" panose="020B0604020202020204" pitchFamily="34" charset="-128"/>
              </a:rPr>
              <a:t>$25 </a:t>
            </a:r>
            <a:r>
              <a:rPr lang="en-US" altLang="en-US" sz="1600" dirty="0">
                <a:ea typeface="Arial Unicode MS" panose="020B0604020202020204" pitchFamily="34" charset="-128"/>
              </a:rPr>
              <a:t>in taxes on that interest at 25</a:t>
            </a:r>
            <a:r>
              <a:rPr lang="en-US" altLang="en-US" sz="1600" dirty="0" smtClean="0">
                <a:ea typeface="Arial Unicode MS" panose="020B0604020202020204" pitchFamily="34" charset="-128"/>
              </a:rPr>
              <a:t>%</a:t>
            </a:r>
            <a:r>
              <a:rPr lang="en-US" altLang="en-US" sz="1600" b="1" dirty="0" smtClean="0">
                <a:ea typeface="Arial Unicode MS" panose="020B0604020202020204" pitchFamily="34" charset="-128"/>
              </a:rPr>
              <a:t>	-$25</a:t>
            </a:r>
            <a:endParaRPr lang="en-US" altLang="en-US" sz="1600" b="1" dirty="0">
              <a:ea typeface="Arial Unicode MS" panose="020B0604020202020204" pitchFamily="34" charset="-128"/>
            </a:endParaRPr>
          </a:p>
          <a:p>
            <a:pPr marL="228600" eaLnBrk="1" hangingPunct="1">
              <a:lnSpc>
                <a:spcPct val="85000"/>
              </a:lnSpc>
              <a:spcAft>
                <a:spcPct val="100000"/>
              </a:spcAft>
              <a:tabLst>
                <a:tab pos="7772400" algn="r"/>
              </a:tabLst>
            </a:pPr>
            <a:r>
              <a:rPr lang="en-US" altLang="en-US" sz="1600" dirty="0">
                <a:ea typeface="Arial Unicode MS" panose="020B0604020202020204" pitchFamily="34" charset="-128"/>
              </a:rPr>
              <a:t>So, your net earnings are</a:t>
            </a:r>
            <a:r>
              <a:rPr lang="en-US" altLang="en-US" sz="1600" dirty="0" smtClean="0">
                <a:ea typeface="Arial Unicode MS" panose="020B0604020202020204" pitchFamily="34" charset="-128"/>
              </a:rPr>
              <a:t>:	</a:t>
            </a:r>
            <a:r>
              <a:rPr lang="en-US" altLang="en-US" sz="1600" b="1" dirty="0" smtClean="0">
                <a:ea typeface="Arial Unicode MS" panose="020B0604020202020204" pitchFamily="34" charset="-128"/>
              </a:rPr>
              <a:t>$75</a:t>
            </a:r>
            <a:endParaRPr lang="en-US" altLang="en-US" sz="1600" b="1" dirty="0">
              <a:ea typeface="Arial Unicode MS" panose="020B0604020202020204" pitchFamily="34" charset="-128"/>
            </a:endParaRPr>
          </a:p>
          <a:p>
            <a:pPr marL="228600" eaLnBrk="1" hangingPunct="1">
              <a:lnSpc>
                <a:spcPct val="85000"/>
              </a:lnSpc>
              <a:spcAft>
                <a:spcPct val="100000"/>
              </a:spcAft>
              <a:tabLst>
                <a:tab pos="7772400" algn="r"/>
              </a:tabLst>
            </a:pPr>
            <a:r>
              <a:rPr lang="en-US" altLang="en-US" sz="1600" dirty="0">
                <a:ea typeface="Arial Unicode MS" panose="020B0604020202020204" pitchFamily="34" charset="-128"/>
              </a:rPr>
              <a:t>Your resulting balance would be</a:t>
            </a:r>
            <a:r>
              <a:rPr lang="en-US" altLang="en-US" sz="1600" dirty="0" smtClean="0">
                <a:ea typeface="Arial Unicode MS" panose="020B0604020202020204" pitchFamily="34" charset="-128"/>
              </a:rPr>
              <a:t>:	</a:t>
            </a:r>
            <a:r>
              <a:rPr lang="en-US" altLang="en-US" sz="1600" b="1" dirty="0" smtClean="0">
                <a:ea typeface="Arial Unicode MS" panose="020B0604020202020204" pitchFamily="34" charset="-128"/>
              </a:rPr>
              <a:t>$10,075</a:t>
            </a:r>
            <a:endParaRPr lang="en-US" altLang="en-US" sz="1600" b="1" dirty="0">
              <a:ea typeface="Arial Unicode MS" panose="020B0604020202020204" pitchFamily="34" charset="-128"/>
            </a:endParaRPr>
          </a:p>
          <a:p>
            <a:pPr marL="228600" eaLnBrk="1" hangingPunct="1">
              <a:lnSpc>
                <a:spcPct val="85000"/>
              </a:lnSpc>
              <a:spcAft>
                <a:spcPct val="100000"/>
              </a:spcAft>
              <a:tabLst>
                <a:tab pos="7772400" algn="r"/>
              </a:tabLst>
            </a:pPr>
            <a:r>
              <a:rPr lang="en-US" altLang="en-US" sz="1600" dirty="0" smtClean="0">
                <a:ea typeface="Arial Unicode MS" panose="020B0604020202020204" pitchFamily="34" charset="-128"/>
              </a:rPr>
              <a:t>…but </a:t>
            </a:r>
            <a:r>
              <a:rPr lang="en-US" altLang="en-US" sz="1600" dirty="0">
                <a:ea typeface="Arial Unicode MS" panose="020B0604020202020204" pitchFamily="34" charset="-128"/>
              </a:rPr>
              <a:t>if inflation is 3%, your buying power would be reduced </a:t>
            </a:r>
            <a:r>
              <a:rPr lang="en-US" altLang="en-US" sz="1600" dirty="0" smtClean="0">
                <a:ea typeface="Arial Unicode MS" panose="020B0604020202020204" pitchFamily="34" charset="-128"/>
              </a:rPr>
              <a:t>to:	</a:t>
            </a:r>
            <a:r>
              <a:rPr lang="en-US" altLang="en-US" sz="1600" b="1" dirty="0" smtClean="0">
                <a:ea typeface="Arial Unicode MS" panose="020B0604020202020204" pitchFamily="34" charset="-128"/>
              </a:rPr>
              <a:t>$9,782</a:t>
            </a:r>
          </a:p>
          <a:p>
            <a:pPr marL="228600" eaLnBrk="1" hangingPunct="1">
              <a:lnSpc>
                <a:spcPct val="85000"/>
              </a:lnSpc>
              <a:spcAft>
                <a:spcPct val="100000"/>
              </a:spcAft>
              <a:tabLst>
                <a:tab pos="7772400" algn="r"/>
              </a:tabLst>
            </a:pPr>
            <a:r>
              <a:rPr lang="en-US" altLang="en-US" sz="1600" b="1" dirty="0" smtClean="0">
                <a:ea typeface="Arial Unicode MS" panose="020B0604020202020204" pitchFamily="34" charset="-128"/>
              </a:rPr>
              <a:t/>
            </a:r>
            <a:br>
              <a:rPr lang="en-US" altLang="en-US" sz="1600" b="1" dirty="0" smtClean="0">
                <a:ea typeface="Arial Unicode MS" panose="020B0604020202020204" pitchFamily="34" charset="-128"/>
              </a:rPr>
            </a:br>
            <a:endParaRPr lang="en-US" altLang="en-US" sz="1600" b="1" dirty="0">
              <a:ea typeface="Arial Unicode MS" panose="020B0604020202020204" pitchFamily="34" charset="-128"/>
            </a:endParaRPr>
          </a:p>
        </p:txBody>
      </p:sp>
      <p:sp>
        <p:nvSpPr>
          <p:cNvPr id="216082" name="Line 18"/>
          <p:cNvSpPr>
            <a:spLocks noChangeShapeType="1"/>
          </p:cNvSpPr>
          <p:nvPr/>
        </p:nvSpPr>
        <p:spPr bwMode="auto">
          <a:xfrm flipH="1">
            <a:off x="547689" y="3630613"/>
            <a:ext cx="80105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
        <p:nvSpPr>
          <p:cNvPr id="216083" name="Line 19"/>
          <p:cNvSpPr>
            <a:spLocks noChangeShapeType="1"/>
          </p:cNvSpPr>
          <p:nvPr/>
        </p:nvSpPr>
        <p:spPr bwMode="auto">
          <a:xfrm flipH="1">
            <a:off x="547689" y="3184922"/>
            <a:ext cx="80105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
        <p:nvSpPr>
          <p:cNvPr id="216084" name="Line 20"/>
          <p:cNvSpPr>
            <a:spLocks noChangeShapeType="1"/>
          </p:cNvSpPr>
          <p:nvPr/>
        </p:nvSpPr>
        <p:spPr bwMode="auto">
          <a:xfrm flipH="1">
            <a:off x="547689" y="2739231"/>
            <a:ext cx="80105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
        <p:nvSpPr>
          <p:cNvPr id="216085" name="Line 21"/>
          <p:cNvSpPr>
            <a:spLocks noChangeShapeType="1"/>
          </p:cNvSpPr>
          <p:nvPr/>
        </p:nvSpPr>
        <p:spPr bwMode="auto">
          <a:xfrm flipH="1">
            <a:off x="547689" y="2271713"/>
            <a:ext cx="80105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ea typeface="Arial Unicode MS" panose="020B0604020202020204" pitchFamily="34" charset="-128"/>
            </a:endParaRPr>
          </a:p>
        </p:txBody>
      </p:sp>
      <p:sp>
        <p:nvSpPr>
          <p:cNvPr id="216086" name="Rectangle 22"/>
          <p:cNvSpPr>
            <a:spLocks noChangeArrowheads="1"/>
          </p:cNvSpPr>
          <p:nvPr/>
        </p:nvSpPr>
        <p:spPr bwMode="auto">
          <a:xfrm>
            <a:off x="468314" y="1320800"/>
            <a:ext cx="8220075" cy="367507"/>
          </a:xfrm>
          <a:prstGeom prst="rect">
            <a:avLst/>
          </a:prstGeom>
          <a:solidFill>
            <a:srgbClr val="33868D"/>
          </a:solidFill>
          <a:ln>
            <a:noFill/>
          </a:ln>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spcAft>
                <a:spcPct val="100000"/>
              </a:spcAft>
            </a:pPr>
            <a:r>
              <a:rPr lang="en-US" altLang="en-US" sz="1800" b="1" dirty="0">
                <a:solidFill>
                  <a:schemeClr val="bg1"/>
                </a:solidFill>
                <a:ea typeface="Arial Unicode MS" panose="020B0604020202020204" pitchFamily="34" charset="-128"/>
              </a:rPr>
              <a:t>You invest $10,000 at a 1</a:t>
            </a:r>
            <a:r>
              <a:rPr lang="en-US" altLang="en-US" sz="1800" b="1" dirty="0" smtClean="0">
                <a:solidFill>
                  <a:schemeClr val="bg1"/>
                </a:solidFill>
                <a:ea typeface="Arial Unicode MS" panose="020B0604020202020204" pitchFamily="34" charset="-128"/>
              </a:rPr>
              <a:t>% </a:t>
            </a:r>
            <a:r>
              <a:rPr lang="en-US" altLang="en-US" sz="1800" b="1" dirty="0">
                <a:solidFill>
                  <a:schemeClr val="bg1"/>
                </a:solidFill>
                <a:ea typeface="Arial Unicode MS" panose="020B0604020202020204" pitchFamily="34" charset="-128"/>
              </a:rPr>
              <a:t>rate of return </a:t>
            </a:r>
            <a:r>
              <a:rPr lang="en-US" altLang="en-US" sz="1800" b="1" dirty="0" smtClean="0">
                <a:solidFill>
                  <a:schemeClr val="bg1"/>
                </a:solidFill>
                <a:ea typeface="Arial Unicode MS" panose="020B0604020202020204" pitchFamily="34" charset="-128"/>
              </a:rPr>
              <a:t>at </a:t>
            </a:r>
            <a:r>
              <a:rPr lang="en-US" altLang="en-US" sz="1800" b="1" dirty="0">
                <a:solidFill>
                  <a:schemeClr val="bg1"/>
                </a:solidFill>
                <a:ea typeface="Arial Unicode MS" panose="020B0604020202020204" pitchFamily="34" charset="-128"/>
              </a:rPr>
              <a:t>your local </a:t>
            </a:r>
            <a:r>
              <a:rPr lang="en-US" altLang="en-US" sz="1800" b="1" dirty="0" smtClean="0">
                <a:solidFill>
                  <a:schemeClr val="bg1"/>
                </a:solidFill>
                <a:ea typeface="Arial Unicode MS" panose="020B0604020202020204" pitchFamily="34" charset="-128"/>
              </a:rPr>
              <a:t>bank…</a:t>
            </a:r>
            <a:endParaRPr lang="en-US" altLang="en-US" sz="1800" dirty="0">
              <a:solidFill>
                <a:schemeClr val="bg1"/>
              </a:solidFill>
              <a:ea typeface="Arial Unicode MS" panose="020B0604020202020204" pitchFamily="34" charset="-128"/>
            </a:endParaRPr>
          </a:p>
        </p:txBody>
      </p:sp>
      <p:sp>
        <p:nvSpPr>
          <p:cNvPr id="44048" name="TextBox 1"/>
          <p:cNvSpPr txBox="1">
            <a:spLocks noChangeArrowheads="1"/>
          </p:cNvSpPr>
          <p:nvPr/>
        </p:nvSpPr>
        <p:spPr bwMode="auto">
          <a:xfrm>
            <a:off x="363538" y="4764882"/>
            <a:ext cx="8323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MS PGothic" charset="0"/>
                <a:cs typeface="MS PGothic" charset="0"/>
              </a:defRPr>
            </a:lvl1pPr>
            <a:lvl2pPr marL="742950" indent="-285750" eaLnBrk="0" hangingPunct="0">
              <a:defRPr sz="2400">
                <a:solidFill>
                  <a:schemeClr val="tx1"/>
                </a:solidFill>
                <a:latin typeface="Trebuchet MS" charset="0"/>
                <a:ea typeface="MS PGothic" charset="0"/>
                <a:cs typeface="MS PGothic" charset="0"/>
              </a:defRPr>
            </a:lvl2pPr>
            <a:lvl3pPr marL="1143000" indent="-228600" eaLnBrk="0" hangingPunct="0">
              <a:defRPr sz="2400">
                <a:solidFill>
                  <a:schemeClr val="tx1"/>
                </a:solidFill>
                <a:latin typeface="Trebuchet MS" charset="0"/>
                <a:ea typeface="MS PGothic" charset="0"/>
                <a:cs typeface="MS PGothic" charset="0"/>
              </a:defRPr>
            </a:lvl3pPr>
            <a:lvl4pPr marL="1600200" indent="-228600" eaLnBrk="0" hangingPunct="0">
              <a:defRPr sz="2400">
                <a:solidFill>
                  <a:schemeClr val="tx1"/>
                </a:solidFill>
                <a:latin typeface="Trebuchet MS" charset="0"/>
                <a:ea typeface="MS PGothic" charset="0"/>
                <a:cs typeface="MS PGothic" charset="0"/>
              </a:defRPr>
            </a:lvl4pPr>
            <a:lvl5pPr marL="2057400" indent="-228600" eaLnBrk="0" hangingPunct="0">
              <a:defRPr sz="24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defRPr/>
            </a:pPr>
            <a:r>
              <a:rPr lang="en-US" sz="1000" kern="1000" spc="-10" dirty="0" smtClean="0">
                <a:solidFill>
                  <a:schemeClr val="tx1">
                    <a:lumMod val="65000"/>
                    <a:lumOff val="35000"/>
                  </a:schemeClr>
                </a:solidFill>
                <a:ea typeface="Arial Unicode MS" panose="020B0604020202020204" pitchFamily="34" charset="-128"/>
                <a:cs typeface="Arial Unicode MS" panose="020B0604020202020204" pitchFamily="34" charset="-128"/>
              </a:rPr>
              <a:t>This 25% tax rate is hypothetical. A different tax rate will change the result. Savings and CD accounts are generally FDIC insured up to $250,000.</a:t>
            </a:r>
          </a:p>
        </p:txBody>
      </p:sp>
      <p:sp>
        <p:nvSpPr>
          <p:cNvPr id="11" name="Rectangle 22"/>
          <p:cNvSpPr>
            <a:spLocks noChangeArrowheads="1"/>
          </p:cNvSpPr>
          <p:nvPr/>
        </p:nvSpPr>
        <p:spPr bwMode="auto">
          <a:xfrm>
            <a:off x="479425" y="4219575"/>
            <a:ext cx="8220075" cy="469107"/>
          </a:xfrm>
          <a:prstGeom prst="rect">
            <a:avLst/>
          </a:prstGeom>
          <a:solidFill>
            <a:srgbClr val="33868D"/>
          </a:solidFill>
          <a:ln>
            <a:noFill/>
          </a:ln>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lvl="0" algn="ctr" eaLnBrk="1" hangingPunct="1">
              <a:lnSpc>
                <a:spcPct val="85000"/>
              </a:lnSpc>
              <a:spcAft>
                <a:spcPct val="100000"/>
              </a:spcAft>
            </a:pPr>
            <a:r>
              <a:rPr lang="en-US" altLang="en-US" b="1" dirty="0">
                <a:solidFill>
                  <a:schemeClr val="bg1"/>
                </a:solidFill>
                <a:ea typeface="Arial Unicode MS" panose="020B0604020202020204" pitchFamily="34" charset="-128"/>
              </a:rPr>
              <a:t>You would have actually LOST buying power!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58962" y="1193800"/>
            <a:ext cx="5580263" cy="3822700"/>
          </a:xfrm>
          <a:prstGeom prst="rect">
            <a:avLst/>
          </a:prstGeom>
        </p:spPr>
      </p:pic>
      <p:sp>
        <p:nvSpPr>
          <p:cNvPr id="92165" name="Rectangle 8"/>
          <p:cNvSpPr>
            <a:spLocks noGrp="1"/>
          </p:cNvSpPr>
          <p:nvPr>
            <p:ph type="title" idx="4294967295"/>
          </p:nvPr>
        </p:nvSpPr>
        <p:spPr/>
        <p:txBody>
          <a:bodyPr/>
          <a:lstStyle/>
          <a:p>
            <a:r>
              <a:rPr lang="en-US" altLang="en-US" smtClean="0"/>
              <a:t>The Three-Legged Stool Theory </a:t>
            </a:r>
          </a:p>
        </p:txBody>
      </p:sp>
      <p:sp>
        <p:nvSpPr>
          <p:cNvPr id="2" name="TextBox 1"/>
          <p:cNvSpPr txBox="1"/>
          <p:nvPr/>
        </p:nvSpPr>
        <p:spPr>
          <a:xfrm>
            <a:off x="463550" y="1682750"/>
            <a:ext cx="3089275" cy="3200876"/>
          </a:xfrm>
          <a:prstGeom prst="rect">
            <a:avLst/>
          </a:prstGeom>
          <a:noFill/>
        </p:spPr>
        <p:txBody>
          <a:bodyPr wrap="square" rtlCol="0">
            <a:spAutoFit/>
          </a:bodyPr>
          <a:lstStyle/>
          <a:p>
            <a:pPr>
              <a:spcAft>
                <a:spcPts val="1200"/>
              </a:spcAft>
            </a:pPr>
            <a:r>
              <a:rPr lang="en-US" sz="1400" dirty="0"/>
              <a:t>For years, financial experts used the analogy of a </a:t>
            </a:r>
            <a:r>
              <a:rPr lang="en-US" sz="1400" dirty="0" smtClean="0"/>
              <a:t>three-legged stool </a:t>
            </a:r>
            <a:r>
              <a:rPr lang="en-US" sz="1400" dirty="0"/>
              <a:t>to demonstrate the primary sources that provide </a:t>
            </a:r>
            <a:r>
              <a:rPr lang="en-US" sz="1400" dirty="0" smtClean="0"/>
              <a:t>retirement income</a:t>
            </a:r>
            <a:r>
              <a:rPr lang="en-US" sz="1400" dirty="0"/>
              <a:t>. </a:t>
            </a:r>
            <a:endParaRPr lang="en-US" sz="1400" dirty="0" smtClean="0"/>
          </a:p>
          <a:p>
            <a:pPr>
              <a:spcAft>
                <a:spcPts val="1200"/>
              </a:spcAft>
            </a:pPr>
            <a:r>
              <a:rPr lang="en-US" sz="1400" dirty="0" smtClean="0"/>
              <a:t>However</a:t>
            </a:r>
            <a:r>
              <a:rPr lang="en-US" sz="1400" dirty="0"/>
              <a:t>, gone are the days when you can count on </a:t>
            </a:r>
            <a:r>
              <a:rPr lang="en-US" sz="1400" dirty="0" smtClean="0"/>
              <a:t>a pension </a:t>
            </a:r>
            <a:r>
              <a:rPr lang="en-US" sz="1400" dirty="0"/>
              <a:t>from your employer. Plus, Social Security doesn’t </a:t>
            </a:r>
            <a:r>
              <a:rPr lang="en-US" sz="1400" dirty="0" smtClean="0"/>
              <a:t>seem so </a:t>
            </a:r>
            <a:r>
              <a:rPr lang="en-US" sz="1400" dirty="0"/>
              <a:t>“secure” anymore. </a:t>
            </a:r>
            <a:endParaRPr lang="en-US" sz="1400" dirty="0" smtClean="0"/>
          </a:p>
          <a:p>
            <a:pPr>
              <a:spcAft>
                <a:spcPts val="1200"/>
              </a:spcAft>
            </a:pPr>
            <a:r>
              <a:rPr lang="en-US" sz="1400" dirty="0" smtClean="0"/>
              <a:t>Altogether</a:t>
            </a:r>
            <a:r>
              <a:rPr lang="en-US" sz="1400" dirty="0"/>
              <a:t>, these three “legs” used </a:t>
            </a:r>
            <a:r>
              <a:rPr lang="en-US" sz="1400" dirty="0" smtClean="0"/>
              <a:t>to represent </a:t>
            </a:r>
            <a:r>
              <a:rPr lang="en-US" sz="1400" dirty="0"/>
              <a:t>a stable source of income, but not anymore. </a:t>
            </a:r>
            <a:r>
              <a:rPr lang="en-US" sz="1400" dirty="0" smtClean="0"/>
              <a:t>Simply put</a:t>
            </a:r>
            <a:r>
              <a:rPr lang="en-US" sz="1400" dirty="0"/>
              <a:t>, it’s up to you to fund your retirement!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p:cNvSpPr>
          <p:nvPr>
            <p:ph type="title" idx="4294967295"/>
          </p:nvPr>
        </p:nvSpPr>
        <p:spPr/>
        <p:txBody>
          <a:bodyPr/>
          <a:lstStyle/>
          <a:p>
            <a:r>
              <a:rPr lang="en-US" altLang="en-US" smtClean="0"/>
              <a:t>Don’</a:t>
            </a:r>
            <a:r>
              <a:rPr lang="en-US" altLang="ja-JP" smtClean="0"/>
              <a:t>t Just Save, Invest! </a:t>
            </a:r>
            <a:endParaRPr lang="en-US" altLang="en-US" smtClean="0"/>
          </a:p>
        </p:txBody>
      </p:sp>
      <p:sp>
        <p:nvSpPr>
          <p:cNvPr id="45065" name="Text Box 9"/>
          <p:cNvSpPr txBox="1">
            <a:spLocks noChangeArrowheads="1"/>
          </p:cNvSpPr>
          <p:nvPr/>
        </p:nvSpPr>
        <p:spPr bwMode="auto">
          <a:xfrm>
            <a:off x="485776" y="3481507"/>
            <a:ext cx="8658224"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000" dirty="0">
                <a:solidFill>
                  <a:schemeClr val="tx1">
                    <a:lumMod val="65000"/>
                    <a:lumOff val="35000"/>
                  </a:schemeClr>
                </a:solidFill>
                <a:ea typeface="Arial Unicode MS" panose="020B0604020202020204" pitchFamily="34" charset="-128"/>
              </a:rPr>
              <a:t>Source:</a:t>
            </a:r>
            <a:r>
              <a:rPr lang="en-US" altLang="en-US" sz="1000" b="1" dirty="0">
                <a:solidFill>
                  <a:schemeClr val="tx1">
                    <a:lumMod val="65000"/>
                    <a:lumOff val="35000"/>
                  </a:schemeClr>
                </a:solidFill>
                <a:ea typeface="Arial Unicode MS" panose="020B0604020202020204" pitchFamily="34" charset="-128"/>
              </a:rPr>
              <a:t> Morningstar. Past performance is no guarantee of future results. This chart is for illustrative purposes and does not represent an actual investment. Further, the returns do not reflect the past or future performance of any specific investment. All investments involve risk including loss of principal. The figures in the chart above assume reinvestments of dividends. They do not reflect any fees, expenses or tax consequences, which would lower results. </a:t>
            </a:r>
            <a:r>
              <a:rPr lang="en-US" altLang="en-US" sz="1000" dirty="0">
                <a:solidFill>
                  <a:schemeClr val="tx1">
                    <a:lumMod val="65000"/>
                    <a:lumOff val="35000"/>
                  </a:schemeClr>
                </a:solidFill>
                <a:ea typeface="Arial Unicode MS" panose="020B0604020202020204" pitchFamily="34" charset="-128"/>
              </a:rPr>
              <a:t>Because these indices are not managed portfolios, there are no advisory fees or internal management expenses reflected in their performance. Investors cannot invest directly in any index. The figures represent an initial investment of $10,000. The Standard &amp; Poor’s 500</a:t>
            </a:r>
            <a:r>
              <a:rPr lang="en-US" altLang="en-US" sz="1000" baseline="30000" dirty="0">
                <a:solidFill>
                  <a:schemeClr val="tx1">
                    <a:lumMod val="65000"/>
                    <a:lumOff val="35000"/>
                  </a:schemeClr>
                </a:solidFill>
                <a:ea typeface="Arial Unicode MS" panose="020B0604020202020204" pitchFamily="34" charset="-128"/>
              </a:rPr>
              <a:t>®</a:t>
            </a:r>
            <a:r>
              <a:rPr lang="en-US" altLang="en-US" sz="1000" dirty="0">
                <a:solidFill>
                  <a:schemeClr val="tx1">
                    <a:lumMod val="65000"/>
                    <a:lumOff val="35000"/>
                  </a:schemeClr>
                </a:solidFill>
                <a:ea typeface="Arial Unicode MS" panose="020B0604020202020204" pitchFamily="34" charset="-128"/>
              </a:rPr>
              <a:t> TR, which is an unmanaged group of securities, is considered to be representative of the stock market in general. Often referred to as “the S&amp;P 500 Index </a:t>
            </a:r>
            <a:r>
              <a:rPr lang="en-US" altLang="en-US" sz="1000" dirty="0" smtClean="0">
                <a:solidFill>
                  <a:schemeClr val="tx1">
                    <a:lumMod val="65000"/>
                    <a:lumOff val="35000"/>
                  </a:schemeClr>
                </a:solidFill>
                <a:ea typeface="Arial Unicode MS" panose="020B0604020202020204" pitchFamily="34" charset="-128"/>
              </a:rPr>
              <a:t>of </a:t>
            </a:r>
            <a:r>
              <a:rPr lang="en-US" altLang="en-US" sz="1000" dirty="0">
                <a:solidFill>
                  <a:schemeClr val="tx1">
                    <a:lumMod val="65000"/>
                    <a:lumOff val="35000"/>
                  </a:schemeClr>
                </a:solidFill>
                <a:ea typeface="Arial Unicode MS" panose="020B0604020202020204" pitchFamily="34" charset="-128"/>
              </a:rPr>
              <a:t>bonds,” the Barclays U.S. Aggregate Bond Index TR represents the dollar-denominated, investment-grade, fixed-rate, taxable U.S. bond market. </a:t>
            </a:r>
            <a:r>
              <a:rPr lang="en-US" altLang="en-US" sz="1000" dirty="0" smtClean="0">
                <a:solidFill>
                  <a:schemeClr val="tx1">
                    <a:lumMod val="65000"/>
                    <a:lumOff val="35000"/>
                  </a:schemeClr>
                </a:solidFill>
                <a:ea typeface="Arial Unicode MS" panose="020B0604020202020204" pitchFamily="34" charset="-128"/>
              </a:rPr>
              <a:t>The </a:t>
            </a:r>
            <a:r>
              <a:rPr lang="en-US" altLang="en-US" sz="1000" dirty="0">
                <a:solidFill>
                  <a:schemeClr val="tx1">
                    <a:lumMod val="65000"/>
                    <a:lumOff val="35000"/>
                  </a:schemeClr>
                </a:solidFill>
                <a:ea typeface="Arial Unicode MS" panose="020B0604020202020204" pitchFamily="34" charset="-128"/>
              </a:rPr>
              <a:t>index includes government and corporate securities, mortgage-backed securities, and asset-backed securities, with maturities of at least one year. The U.S. 30-Day T-bills are government backed short-term investments considered to be risk-free and as good as cash because the maturity is only one month and are represented by the IA SBBI US 30 Day </a:t>
            </a:r>
            <a:r>
              <a:rPr lang="en-US" altLang="en-US" sz="1000" dirty="0" err="1">
                <a:solidFill>
                  <a:schemeClr val="tx1">
                    <a:lumMod val="65000"/>
                    <a:lumOff val="35000"/>
                  </a:schemeClr>
                </a:solidFill>
                <a:ea typeface="Arial Unicode MS" panose="020B0604020202020204" pitchFamily="34" charset="-128"/>
              </a:rPr>
              <a:t>TBill</a:t>
            </a:r>
            <a:r>
              <a:rPr lang="en-US" altLang="en-US" sz="1000" dirty="0">
                <a:solidFill>
                  <a:schemeClr val="tx1">
                    <a:lumMod val="65000"/>
                    <a:lumOff val="35000"/>
                  </a:schemeClr>
                </a:solidFill>
                <a:ea typeface="Arial Unicode MS" panose="020B0604020202020204" pitchFamily="34" charset="-128"/>
              </a:rPr>
              <a:t> TR index. Treasury Bills are secured by the full faith and credit of the U.S. Government and offer a fixed rate of return, while an investment in the stock market offers no such guarantee. Inflation history is represented by the IA SBBI US Inflation index. Investors cannot invest directly in any index.</a:t>
            </a:r>
          </a:p>
        </p:txBody>
      </p:sp>
      <p:sp>
        <p:nvSpPr>
          <p:cNvPr id="46084" name="Text Box 25"/>
          <p:cNvSpPr txBox="1">
            <a:spLocks noChangeArrowheads="1"/>
          </p:cNvSpPr>
          <p:nvPr/>
        </p:nvSpPr>
        <p:spPr bwMode="auto">
          <a:xfrm>
            <a:off x="479426" y="1128713"/>
            <a:ext cx="3419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sz="1800" b="1" dirty="0">
                <a:ea typeface="Arial Unicode MS" panose="020B0604020202020204" pitchFamily="34" charset="-128"/>
              </a:rPr>
              <a:t>Rate of Return Is the Key</a:t>
            </a:r>
          </a:p>
        </p:txBody>
      </p:sp>
      <p:sp>
        <p:nvSpPr>
          <p:cNvPr id="45083" name="Text Box 27"/>
          <p:cNvSpPr txBox="1">
            <a:spLocks noChangeArrowheads="1"/>
          </p:cNvSpPr>
          <p:nvPr/>
        </p:nvSpPr>
        <p:spPr bwMode="auto">
          <a:xfrm>
            <a:off x="4783139" y="2592387"/>
            <a:ext cx="3419475" cy="646331"/>
          </a:xfrm>
          <a:prstGeom prst="rect">
            <a:avLst/>
          </a:prstGeom>
          <a:solidFill>
            <a:srgbClr val="33868D"/>
          </a:solidFill>
          <a:ln>
            <a:noFill/>
          </a:ln>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r>
              <a:rPr lang="en-US" altLang="en-US" sz="1800" b="1" dirty="0">
                <a:solidFill>
                  <a:schemeClr val="bg1"/>
                </a:solidFill>
                <a:ea typeface="Arial Unicode MS" panose="020B0604020202020204" pitchFamily="34" charset="-128"/>
              </a:rPr>
              <a:t>What kind of return do you need to reach your goals?</a:t>
            </a:r>
          </a:p>
        </p:txBody>
      </p:sp>
      <p:sp>
        <p:nvSpPr>
          <p:cNvPr id="45085" name="Text Box 29"/>
          <p:cNvSpPr txBox="1">
            <a:spLocks noChangeArrowheads="1"/>
          </p:cNvSpPr>
          <p:nvPr/>
        </p:nvSpPr>
        <p:spPr bwMode="auto">
          <a:xfrm>
            <a:off x="4135439" y="1131094"/>
            <a:ext cx="34194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sz="1400" b="1" dirty="0">
                <a:solidFill>
                  <a:srgbClr val="33868D"/>
                </a:solidFill>
                <a:ea typeface="Arial Unicode MS" panose="020B0604020202020204" pitchFamily="34" charset="-128"/>
              </a:rPr>
              <a:t>Growth of a $10,000 Investment</a:t>
            </a:r>
          </a:p>
          <a:p>
            <a:pPr eaLnBrk="1" hangingPunct="1"/>
            <a:r>
              <a:rPr lang="en-US" altLang="en-US" sz="1200" dirty="0">
                <a:ea typeface="Arial Unicode MS" panose="020B0604020202020204" pitchFamily="34" charset="-128"/>
              </a:rPr>
              <a:t>(December 31, </a:t>
            </a:r>
            <a:r>
              <a:rPr lang="en-US" altLang="en-US" sz="1200" dirty="0" smtClean="0">
                <a:ea typeface="Arial Unicode MS" panose="020B0604020202020204" pitchFamily="34" charset="-128"/>
              </a:rPr>
              <a:t>1987 </a:t>
            </a:r>
            <a:r>
              <a:rPr lang="en-US" altLang="en-US" sz="1200" dirty="0">
                <a:ea typeface="Arial Unicode MS" panose="020B0604020202020204" pitchFamily="34" charset="-128"/>
              </a:rPr>
              <a:t>to December 31, </a:t>
            </a:r>
            <a:r>
              <a:rPr lang="en-US" altLang="en-US" sz="1200" dirty="0" smtClean="0">
                <a:ea typeface="Arial Unicode MS" panose="020B0604020202020204" pitchFamily="34" charset="-128"/>
              </a:rPr>
              <a:t>2017)</a:t>
            </a:r>
            <a:endParaRPr lang="en-US" altLang="en-US" sz="1800" b="1" dirty="0">
              <a:solidFill>
                <a:srgbClr val="37659D"/>
              </a:solidFill>
              <a:ea typeface="Arial Unicode MS" panose="020B0604020202020204" pitchFamily="34" charset="-128"/>
            </a:endParaRPr>
          </a:p>
        </p:txBody>
      </p:sp>
      <p:grpSp>
        <p:nvGrpSpPr>
          <p:cNvPr id="2" name="Group 40"/>
          <p:cNvGrpSpPr>
            <a:grpSpLocks/>
          </p:cNvGrpSpPr>
          <p:nvPr/>
        </p:nvGrpSpPr>
        <p:grpSpPr bwMode="auto">
          <a:xfrm>
            <a:off x="284164" y="1720452"/>
            <a:ext cx="7629525" cy="409575"/>
            <a:chOff x="371" y="1541"/>
            <a:chExt cx="4806" cy="344"/>
          </a:xfrm>
        </p:grpSpPr>
        <p:sp>
          <p:nvSpPr>
            <p:cNvPr id="94227" name="Text Box 26"/>
            <p:cNvSpPr txBox="1">
              <a:spLocks noChangeArrowheads="1"/>
            </p:cNvSpPr>
            <p:nvPr/>
          </p:nvSpPr>
          <p:spPr bwMode="auto">
            <a:xfrm>
              <a:off x="371" y="1549"/>
              <a:ext cx="102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0000"/>
                </a:lnSpc>
              </a:pPr>
              <a:r>
                <a:rPr lang="en-US" altLang="en-US" sz="1300" b="1" dirty="0">
                  <a:ea typeface="Arial Unicode MS" panose="020B0604020202020204" pitchFamily="34" charset="-128"/>
                </a:rPr>
                <a:t>S&amp;P 500 TR</a:t>
              </a:r>
              <a:r>
                <a:rPr lang="en-US" altLang="en-US" sz="1300" dirty="0">
                  <a:ea typeface="Arial Unicode MS" panose="020B0604020202020204" pitchFamily="34" charset="-128"/>
                </a:rPr>
                <a:t/>
              </a:r>
              <a:br>
                <a:rPr lang="en-US" altLang="en-US" sz="1300" dirty="0">
                  <a:ea typeface="Arial Unicode MS" panose="020B0604020202020204" pitchFamily="34" charset="-128"/>
                </a:rPr>
              </a:br>
              <a:r>
                <a:rPr lang="en-US" altLang="en-US" sz="1200" dirty="0" smtClean="0">
                  <a:ea typeface="Arial Unicode MS" panose="020B0604020202020204" pitchFamily="34" charset="-128"/>
                </a:rPr>
                <a:t>10.69%</a:t>
              </a:r>
              <a:endParaRPr lang="en-US" altLang="en-US" sz="1200" b="1" dirty="0">
                <a:ea typeface="Arial Unicode MS" panose="020B0604020202020204" pitchFamily="34" charset="-128"/>
              </a:endParaRPr>
            </a:p>
          </p:txBody>
        </p:sp>
        <p:sp>
          <p:nvSpPr>
            <p:cNvPr id="94228" name="Rectangle 33"/>
            <p:cNvSpPr>
              <a:spLocks noChangeArrowheads="1"/>
            </p:cNvSpPr>
            <p:nvPr/>
          </p:nvSpPr>
          <p:spPr bwMode="auto">
            <a:xfrm>
              <a:off x="1392" y="1541"/>
              <a:ext cx="3785" cy="267"/>
            </a:xfrm>
            <a:prstGeom prst="rect">
              <a:avLst/>
            </a:prstGeom>
            <a:solidFill>
              <a:srgbClr val="FCB5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r>
                <a:rPr lang="en-US" altLang="en-US" sz="1800" b="1" dirty="0" smtClean="0">
                  <a:ea typeface="Arial Unicode MS" panose="020B0604020202020204" pitchFamily="34" charset="-128"/>
                </a:rPr>
                <a:t>$210,974</a:t>
              </a:r>
              <a:endParaRPr lang="en-US" altLang="en-US" sz="1800" b="1" dirty="0">
                <a:ea typeface="Arial Unicode MS" panose="020B0604020202020204" pitchFamily="34" charset="-128"/>
              </a:endParaRPr>
            </a:p>
          </p:txBody>
        </p:sp>
      </p:grpSp>
      <p:grpSp>
        <p:nvGrpSpPr>
          <p:cNvPr id="3" name="Group 29"/>
          <p:cNvGrpSpPr>
            <a:grpSpLocks/>
          </p:cNvGrpSpPr>
          <p:nvPr/>
        </p:nvGrpSpPr>
        <p:grpSpPr bwMode="auto">
          <a:xfrm>
            <a:off x="252414" y="3086105"/>
            <a:ext cx="3597275" cy="408385"/>
            <a:chOff x="381" y="2688"/>
            <a:chExt cx="2266" cy="343"/>
          </a:xfrm>
        </p:grpSpPr>
        <p:sp>
          <p:nvSpPr>
            <p:cNvPr id="94224" name="Text Box 28"/>
            <p:cNvSpPr txBox="1">
              <a:spLocks noChangeArrowheads="1"/>
            </p:cNvSpPr>
            <p:nvPr/>
          </p:nvSpPr>
          <p:spPr bwMode="auto">
            <a:xfrm>
              <a:off x="1777" y="2702"/>
              <a:ext cx="8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sz="1800" b="1" dirty="0" smtClean="0">
                  <a:ea typeface="Arial Unicode MS" panose="020B0604020202020204" pitchFamily="34" charset="-128"/>
                </a:rPr>
                <a:t>$21,376</a:t>
              </a:r>
              <a:endParaRPr lang="en-US" altLang="en-US" sz="1800" b="1" dirty="0">
                <a:ea typeface="Arial Unicode MS" panose="020B0604020202020204" pitchFamily="34" charset="-128"/>
              </a:endParaRPr>
            </a:p>
          </p:txBody>
        </p:sp>
        <p:sp>
          <p:nvSpPr>
            <p:cNvPr id="94225" name="Text Box 35"/>
            <p:cNvSpPr txBox="1">
              <a:spLocks noChangeArrowheads="1"/>
            </p:cNvSpPr>
            <p:nvPr/>
          </p:nvSpPr>
          <p:spPr bwMode="auto">
            <a:xfrm>
              <a:off x="381" y="2695"/>
              <a:ext cx="102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0000"/>
                </a:lnSpc>
                <a:spcAft>
                  <a:spcPct val="50000"/>
                </a:spcAft>
              </a:pPr>
              <a:r>
                <a:rPr lang="en-US" altLang="en-US" sz="1300" b="1" dirty="0">
                  <a:ea typeface="Arial Unicode MS" panose="020B0604020202020204" pitchFamily="34" charset="-128"/>
                </a:rPr>
                <a:t>U.S. Inflation</a:t>
              </a:r>
              <a:r>
                <a:rPr lang="en-US" altLang="en-US" sz="1300" dirty="0">
                  <a:ea typeface="Arial Unicode MS" panose="020B0604020202020204" pitchFamily="34" charset="-128"/>
                </a:rPr>
                <a:t/>
              </a:r>
              <a:br>
                <a:rPr lang="en-US" altLang="en-US" sz="1300" dirty="0">
                  <a:ea typeface="Arial Unicode MS" panose="020B0604020202020204" pitchFamily="34" charset="-128"/>
                </a:rPr>
              </a:br>
              <a:r>
                <a:rPr lang="en-US" altLang="en-US" sz="1200" dirty="0" smtClean="0">
                  <a:ea typeface="Arial Unicode MS" panose="020B0604020202020204" pitchFamily="34" charset="-128"/>
                </a:rPr>
                <a:t>2.56%</a:t>
              </a:r>
              <a:endParaRPr lang="en-US" altLang="en-US" sz="1200" b="1" dirty="0">
                <a:ea typeface="Arial Unicode MS" panose="020B0604020202020204" pitchFamily="34" charset="-128"/>
              </a:endParaRPr>
            </a:p>
          </p:txBody>
        </p:sp>
        <p:sp>
          <p:nvSpPr>
            <p:cNvPr id="94226" name="Rectangle 30"/>
            <p:cNvSpPr>
              <a:spLocks noChangeArrowheads="1"/>
            </p:cNvSpPr>
            <p:nvPr/>
          </p:nvSpPr>
          <p:spPr bwMode="auto">
            <a:xfrm>
              <a:off x="1392" y="2688"/>
              <a:ext cx="380" cy="267"/>
            </a:xfrm>
            <a:prstGeom prst="rect">
              <a:avLst/>
            </a:prstGeom>
            <a:solidFill>
              <a:srgbClr val="DA6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grpSp>
      <p:grpSp>
        <p:nvGrpSpPr>
          <p:cNvPr id="4" name="Group 30"/>
          <p:cNvGrpSpPr>
            <a:grpSpLocks/>
          </p:cNvGrpSpPr>
          <p:nvPr/>
        </p:nvGrpSpPr>
        <p:grpSpPr bwMode="auto">
          <a:xfrm>
            <a:off x="292100" y="2625331"/>
            <a:ext cx="3687763" cy="409575"/>
            <a:chOff x="376" y="2301"/>
            <a:chExt cx="2323" cy="344"/>
          </a:xfrm>
        </p:grpSpPr>
        <p:sp>
          <p:nvSpPr>
            <p:cNvPr id="94221" name="Text Box 34"/>
            <p:cNvSpPr txBox="1">
              <a:spLocks noChangeArrowheads="1"/>
            </p:cNvSpPr>
            <p:nvPr/>
          </p:nvSpPr>
          <p:spPr bwMode="auto">
            <a:xfrm>
              <a:off x="376" y="2309"/>
              <a:ext cx="102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0000"/>
                </a:lnSpc>
              </a:pPr>
              <a:r>
                <a:rPr lang="en-US" altLang="en-US" sz="1300" b="1" dirty="0">
                  <a:ea typeface="Arial Unicode MS" panose="020B0604020202020204" pitchFamily="34" charset="-128"/>
                </a:rPr>
                <a:t>30-Day T-Bills</a:t>
              </a:r>
              <a:r>
                <a:rPr lang="en-US" altLang="en-US" sz="1400" dirty="0">
                  <a:ea typeface="Arial Unicode MS" panose="020B0604020202020204" pitchFamily="34" charset="-128"/>
                </a:rPr>
                <a:t/>
              </a:r>
              <a:br>
                <a:rPr lang="en-US" altLang="en-US" sz="1400" dirty="0">
                  <a:ea typeface="Arial Unicode MS" panose="020B0604020202020204" pitchFamily="34" charset="-128"/>
                </a:rPr>
              </a:br>
              <a:r>
                <a:rPr lang="en-US" altLang="en-US" sz="1200" dirty="0" smtClean="0">
                  <a:ea typeface="Arial Unicode MS" panose="020B0604020202020204" pitchFamily="34" charset="-128"/>
                </a:rPr>
                <a:t>3.07%</a:t>
              </a:r>
              <a:endParaRPr lang="en-US" altLang="en-US" sz="1200" b="1" dirty="0">
                <a:ea typeface="Arial Unicode MS" panose="020B0604020202020204" pitchFamily="34" charset="-128"/>
              </a:endParaRPr>
            </a:p>
          </p:txBody>
        </p:sp>
        <p:sp>
          <p:nvSpPr>
            <p:cNvPr id="94222" name="Text Box 37"/>
            <p:cNvSpPr txBox="1">
              <a:spLocks noChangeArrowheads="1"/>
            </p:cNvSpPr>
            <p:nvPr/>
          </p:nvSpPr>
          <p:spPr bwMode="auto">
            <a:xfrm>
              <a:off x="1829" y="2315"/>
              <a:ext cx="8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sz="1800" b="1" dirty="0" smtClean="0">
                  <a:ea typeface="Arial Unicode MS" panose="020B0604020202020204" pitchFamily="34" charset="-128"/>
                </a:rPr>
                <a:t>$24,773</a:t>
              </a:r>
              <a:endParaRPr lang="en-US" altLang="en-US" sz="1800" b="1" dirty="0">
                <a:ea typeface="Arial Unicode MS" panose="020B0604020202020204" pitchFamily="34" charset="-128"/>
              </a:endParaRPr>
            </a:p>
          </p:txBody>
        </p:sp>
        <p:sp>
          <p:nvSpPr>
            <p:cNvPr id="94223" name="Rectangle 31"/>
            <p:cNvSpPr>
              <a:spLocks noChangeArrowheads="1"/>
            </p:cNvSpPr>
            <p:nvPr/>
          </p:nvSpPr>
          <p:spPr bwMode="auto">
            <a:xfrm>
              <a:off x="1392" y="2301"/>
              <a:ext cx="432" cy="266"/>
            </a:xfrm>
            <a:prstGeom prst="rect">
              <a:avLst/>
            </a:prstGeom>
            <a:solidFill>
              <a:srgbClr val="88BC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grpSp>
      <p:grpSp>
        <p:nvGrpSpPr>
          <p:cNvPr id="5" name="Group 31"/>
          <p:cNvGrpSpPr>
            <a:grpSpLocks/>
          </p:cNvGrpSpPr>
          <p:nvPr/>
        </p:nvGrpSpPr>
        <p:grpSpPr bwMode="auto">
          <a:xfrm>
            <a:off x="277813" y="2181224"/>
            <a:ext cx="4841875" cy="401240"/>
            <a:chOff x="367" y="1928"/>
            <a:chExt cx="3050" cy="337"/>
          </a:xfrm>
        </p:grpSpPr>
        <p:sp>
          <p:nvSpPr>
            <p:cNvPr id="94218" name="Text Box 36"/>
            <p:cNvSpPr txBox="1">
              <a:spLocks noChangeArrowheads="1"/>
            </p:cNvSpPr>
            <p:nvPr/>
          </p:nvSpPr>
          <p:spPr bwMode="auto">
            <a:xfrm>
              <a:off x="367" y="1929"/>
              <a:ext cx="102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lnSpc>
                  <a:spcPct val="80000"/>
                </a:lnSpc>
              </a:pPr>
              <a:r>
                <a:rPr lang="en-US" altLang="ja-JP" sz="1300" b="1" dirty="0">
                  <a:ea typeface="Arial Unicode MS" pitchFamily="34" charset="-128"/>
                  <a:cs typeface="Arial Unicode MS" pitchFamily="34" charset="-128"/>
                </a:rPr>
                <a:t>Bonds</a:t>
              </a:r>
              <a:r>
                <a:rPr lang="en-US" altLang="ja-JP" sz="1200" dirty="0">
                  <a:ea typeface="Arial Unicode MS" pitchFamily="34" charset="-128"/>
                  <a:cs typeface="Arial Unicode MS" pitchFamily="34" charset="-128"/>
                </a:rPr>
                <a:t/>
              </a:r>
              <a:br>
                <a:rPr lang="en-US" altLang="ja-JP" sz="1200" dirty="0">
                  <a:ea typeface="Arial Unicode MS" pitchFamily="34" charset="-128"/>
                  <a:cs typeface="Arial Unicode MS" pitchFamily="34" charset="-128"/>
                </a:rPr>
              </a:br>
              <a:r>
                <a:rPr lang="en-US" altLang="ja-JP" sz="1200" dirty="0" smtClean="0">
                  <a:ea typeface="Arial Unicode MS" pitchFamily="34" charset="-128"/>
                  <a:cs typeface="Arial Unicode MS" pitchFamily="34" charset="-128"/>
                </a:rPr>
                <a:t>6.36%</a:t>
              </a:r>
              <a:endParaRPr lang="en-US" altLang="en-US" sz="1200" b="1" dirty="0">
                <a:ea typeface="Arial Unicode MS" pitchFamily="34" charset="-128"/>
                <a:cs typeface="Arial Unicode MS" pitchFamily="34" charset="-128"/>
              </a:endParaRPr>
            </a:p>
          </p:txBody>
        </p:sp>
        <p:sp>
          <p:nvSpPr>
            <p:cNvPr id="94219" name="Text Box 38"/>
            <p:cNvSpPr txBox="1">
              <a:spLocks noChangeArrowheads="1"/>
            </p:cNvSpPr>
            <p:nvPr/>
          </p:nvSpPr>
          <p:spPr bwMode="auto">
            <a:xfrm>
              <a:off x="2547" y="1950"/>
              <a:ext cx="8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sz="1800" b="1" dirty="0" smtClean="0">
                  <a:ea typeface="Arial Unicode MS" panose="020B0604020202020204" pitchFamily="34" charset="-128"/>
                </a:rPr>
                <a:t>$63,659</a:t>
              </a:r>
              <a:endParaRPr lang="en-US" altLang="en-US" sz="1800" b="1" dirty="0">
                <a:ea typeface="Arial Unicode MS" panose="020B0604020202020204" pitchFamily="34" charset="-128"/>
              </a:endParaRPr>
            </a:p>
          </p:txBody>
        </p:sp>
        <p:sp>
          <p:nvSpPr>
            <p:cNvPr id="94220" name="Rectangle 32"/>
            <p:cNvSpPr>
              <a:spLocks noChangeArrowheads="1"/>
            </p:cNvSpPr>
            <p:nvPr/>
          </p:nvSpPr>
          <p:spPr bwMode="auto">
            <a:xfrm>
              <a:off x="1392" y="1928"/>
              <a:ext cx="1152" cy="266"/>
            </a:xfrm>
            <a:prstGeom prst="rect">
              <a:avLst/>
            </a:prstGeom>
            <a:solidFill>
              <a:srgbClr val="338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grpSp>
    </p:spTree>
    <p:extLst>
      <p:ext uri="{BB962C8B-B14F-4D97-AF65-F5344CB8AC3E}">
        <p14:creationId xmlns:p14="http://schemas.microsoft.com/office/powerpoint/2010/main" val="185967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5" name="TextBox 4"/>
          <p:cNvSpPr txBox="1"/>
          <p:nvPr/>
        </p:nvSpPr>
        <p:spPr>
          <a:xfrm>
            <a:off x="776514" y="674918"/>
            <a:ext cx="8215085" cy="3545586"/>
          </a:xfrm>
          <a:prstGeom prst="rect">
            <a:avLst/>
          </a:prstGeom>
          <a:noFill/>
        </p:spPr>
        <p:txBody>
          <a:bodyPr wrap="square" rtlCol="0">
            <a:spAutoFit/>
          </a:bodyPr>
          <a:lstStyle/>
          <a:p>
            <a:pPr>
              <a:lnSpc>
                <a:spcPct val="85000"/>
              </a:lnSpc>
            </a:pPr>
            <a:r>
              <a:rPr lang="en-US" sz="6600" dirty="0" smtClean="0">
                <a:solidFill>
                  <a:schemeClr val="bg1"/>
                </a:solidFill>
              </a:rPr>
              <a:t>INVEST</a:t>
            </a:r>
          </a:p>
          <a:p>
            <a:pPr>
              <a:lnSpc>
                <a:spcPct val="85000"/>
              </a:lnSpc>
            </a:pPr>
            <a:r>
              <a:rPr lang="en-US" sz="6600" dirty="0" smtClean="0">
                <a:solidFill>
                  <a:schemeClr val="bg1"/>
                </a:solidFill>
              </a:rPr>
              <a:t>WITH</a:t>
            </a:r>
          </a:p>
          <a:p>
            <a:pPr>
              <a:lnSpc>
                <a:spcPct val="85000"/>
              </a:lnSpc>
            </a:pPr>
            <a:r>
              <a:rPr lang="en-US" sz="6600" dirty="0" smtClean="0">
                <a:solidFill>
                  <a:schemeClr val="bg1"/>
                </a:solidFill>
              </a:rPr>
              <a:t>PROFESSIONAL</a:t>
            </a:r>
          </a:p>
          <a:p>
            <a:pPr>
              <a:lnSpc>
                <a:spcPct val="85000"/>
              </a:lnSpc>
            </a:pPr>
            <a:r>
              <a:rPr lang="en-US" sz="6600" dirty="0" smtClean="0">
                <a:solidFill>
                  <a:schemeClr val="bg1"/>
                </a:solidFill>
              </a:rPr>
              <a:t>MANAGEMENT</a:t>
            </a:r>
            <a:endParaRPr lang="en-US" sz="6600" dirty="0">
              <a:solidFill>
                <a:schemeClr val="bg1"/>
              </a:solidFill>
            </a:endParaRPr>
          </a:p>
        </p:txBody>
      </p:sp>
      <p:sp>
        <p:nvSpPr>
          <p:cNvPr id="3"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95000"/>
                  </a:schemeClr>
                </a:solidFill>
                <a:ea typeface="Arial Unicode MS" panose="020B0604020202020204" pitchFamily="34" charset="-128"/>
              </a:rPr>
              <a:pPr eaLnBrk="1" hangingPunct="1">
                <a:defRPr/>
              </a:pPr>
              <a:t>44</a:t>
            </a:fld>
            <a:endParaRPr lang="en-US" sz="1000" dirty="0" smtClean="0">
              <a:solidFill>
                <a:schemeClr val="bg1">
                  <a:lumMod val="95000"/>
                </a:schemeClr>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Grp="1"/>
          </p:cNvSpPr>
          <p:nvPr>
            <p:ph type="title"/>
          </p:nvPr>
        </p:nvSpPr>
        <p:spPr/>
        <p:txBody>
          <a:bodyPr/>
          <a:lstStyle/>
          <a:p>
            <a:r>
              <a:rPr lang="en-US" altLang="en-US" sz="4000" dirty="0" smtClean="0"/>
              <a:t>What Is a Mutual Fund? </a:t>
            </a:r>
          </a:p>
        </p:txBody>
      </p:sp>
      <p:sp>
        <p:nvSpPr>
          <p:cNvPr id="220164" name="TextBox 3"/>
          <p:cNvSpPr txBox="1">
            <a:spLocks noChangeArrowheads="1"/>
          </p:cNvSpPr>
          <p:nvPr/>
        </p:nvSpPr>
        <p:spPr bwMode="auto">
          <a:xfrm>
            <a:off x="971550" y="1390650"/>
            <a:ext cx="73025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2000" b="1" dirty="0">
                <a:solidFill>
                  <a:srgbClr val="33868D"/>
                </a:solidFill>
                <a:ea typeface="Arial Unicode MS" panose="020B0604020202020204" pitchFamily="34" charset="-128"/>
              </a:rPr>
              <a:t>A mutual fund is an opportunity for you, together with many other investors, to pool your money.</a:t>
            </a:r>
          </a:p>
        </p:txBody>
      </p:sp>
      <p:sp>
        <p:nvSpPr>
          <p:cNvPr id="220165" name="Text Box 5"/>
          <p:cNvSpPr txBox="1">
            <a:spLocks noChangeArrowheads="1"/>
          </p:cNvSpPr>
          <p:nvPr/>
        </p:nvSpPr>
        <p:spPr bwMode="auto">
          <a:xfrm>
            <a:off x="955675" y="4907756"/>
            <a:ext cx="7840663"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Investing entails risk including loss of principal. Shares, when redeemed, may be worth more or less than their original value.</a:t>
            </a:r>
          </a:p>
        </p:txBody>
      </p:sp>
      <p:sp>
        <p:nvSpPr>
          <p:cNvPr id="220166" name="Text Box 6"/>
          <p:cNvSpPr txBox="1">
            <a:spLocks noChangeArrowheads="1"/>
          </p:cNvSpPr>
          <p:nvPr/>
        </p:nvSpPr>
        <p:spPr bwMode="auto">
          <a:xfrm>
            <a:off x="596900" y="2019300"/>
            <a:ext cx="81026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b="1" dirty="0" smtClean="0">
                <a:solidFill>
                  <a:schemeClr val="tx1">
                    <a:lumMod val="75000"/>
                    <a:lumOff val="25000"/>
                  </a:schemeClr>
                </a:solidFill>
                <a:ea typeface="Arial Unicode MS" panose="020B0604020202020204" pitchFamily="34" charset="-128"/>
              </a:rPr>
              <a:t>How a Mutual Fund Works</a:t>
            </a:r>
            <a:endParaRPr lang="en-US" altLang="en-US" b="1" dirty="0">
              <a:solidFill>
                <a:schemeClr val="tx1">
                  <a:lumMod val="75000"/>
                  <a:lumOff val="25000"/>
                </a:schemeClr>
              </a:solidFill>
              <a:ea typeface="Arial Unicode MS" panose="020B0604020202020204" pitchFamily="34" charset="-128"/>
            </a:endParaRPr>
          </a:p>
        </p:txBody>
      </p:sp>
      <p:grpSp>
        <p:nvGrpSpPr>
          <p:cNvPr id="12" name="Group 11"/>
          <p:cNvGrpSpPr/>
          <p:nvPr/>
        </p:nvGrpSpPr>
        <p:grpSpPr>
          <a:xfrm>
            <a:off x="723899" y="2276475"/>
            <a:ext cx="7867651" cy="2582531"/>
            <a:chOff x="723899" y="2387600"/>
            <a:chExt cx="7867651" cy="2582531"/>
          </a:xfrm>
        </p:grpSpPr>
        <p:pic>
          <p:nvPicPr>
            <p:cNvPr id="25" name="Picture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899" y="2387600"/>
              <a:ext cx="7867651" cy="2235200"/>
            </a:xfrm>
            <a:prstGeom prst="rect">
              <a:avLst/>
            </a:prstGeom>
          </p:spPr>
        </p:pic>
        <p:sp>
          <p:nvSpPr>
            <p:cNvPr id="30" name="Text Box 6"/>
            <p:cNvSpPr txBox="1">
              <a:spLocks noChangeArrowheads="1"/>
            </p:cNvSpPr>
            <p:nvPr/>
          </p:nvSpPr>
          <p:spPr bwMode="auto">
            <a:xfrm>
              <a:off x="1133475" y="4406900"/>
              <a:ext cx="1609725"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800" dirty="0" smtClean="0">
                  <a:ea typeface="Arial Unicode MS" panose="020B0604020202020204" pitchFamily="34" charset="-128"/>
                </a:rPr>
                <a:t>Individual</a:t>
              </a:r>
              <a:br>
                <a:rPr lang="en-US" altLang="en-US" sz="1800" dirty="0" smtClean="0">
                  <a:ea typeface="Arial Unicode MS" panose="020B0604020202020204" pitchFamily="34" charset="-128"/>
                </a:rPr>
              </a:br>
              <a:r>
                <a:rPr lang="en-US" altLang="en-US" sz="1800" dirty="0" smtClean="0">
                  <a:ea typeface="Arial Unicode MS" panose="020B0604020202020204" pitchFamily="34" charset="-128"/>
                </a:rPr>
                <a:t>Investors</a:t>
              </a:r>
              <a:endParaRPr lang="en-US" altLang="en-US" sz="1800" dirty="0">
                <a:ea typeface="Arial Unicode MS" panose="020B0604020202020204" pitchFamily="34" charset="-128"/>
              </a:endParaRPr>
            </a:p>
          </p:txBody>
        </p:sp>
        <p:sp>
          <p:nvSpPr>
            <p:cNvPr id="31" name="Text Box 6"/>
            <p:cNvSpPr txBox="1">
              <a:spLocks noChangeArrowheads="1"/>
            </p:cNvSpPr>
            <p:nvPr/>
          </p:nvSpPr>
          <p:spPr bwMode="auto">
            <a:xfrm>
              <a:off x="3775075" y="4406900"/>
              <a:ext cx="1609725"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800" dirty="0" smtClean="0">
                  <a:ea typeface="Arial Unicode MS" panose="020B0604020202020204" pitchFamily="34" charset="-128"/>
                </a:rPr>
                <a:t>Pooled</a:t>
              </a:r>
              <a:br>
                <a:rPr lang="en-US" altLang="en-US" sz="1800" dirty="0" smtClean="0">
                  <a:ea typeface="Arial Unicode MS" panose="020B0604020202020204" pitchFamily="34" charset="-128"/>
                </a:rPr>
              </a:br>
              <a:r>
                <a:rPr lang="en-US" altLang="en-US" sz="1800" dirty="0" smtClean="0">
                  <a:ea typeface="Arial Unicode MS" panose="020B0604020202020204" pitchFamily="34" charset="-128"/>
                </a:rPr>
                <a:t>Assets</a:t>
              </a:r>
              <a:endParaRPr lang="en-US" altLang="en-US" sz="1800" dirty="0">
                <a:ea typeface="Arial Unicode MS" panose="020B0604020202020204" pitchFamily="34" charset="-128"/>
              </a:endParaRPr>
            </a:p>
          </p:txBody>
        </p:sp>
        <p:sp>
          <p:nvSpPr>
            <p:cNvPr id="32" name="Text Box 6"/>
            <p:cNvSpPr txBox="1">
              <a:spLocks noChangeArrowheads="1"/>
            </p:cNvSpPr>
            <p:nvPr/>
          </p:nvSpPr>
          <p:spPr bwMode="auto">
            <a:xfrm>
              <a:off x="6416675" y="4406900"/>
              <a:ext cx="1609725"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pPr>
              <a:r>
                <a:rPr lang="en-US" altLang="en-US" sz="1800" dirty="0" smtClean="0">
                  <a:ea typeface="Arial Unicode MS" panose="020B0604020202020204" pitchFamily="34" charset="-128"/>
                </a:rPr>
                <a:t>Global Economy</a:t>
              </a:r>
              <a:endParaRPr lang="en-US" altLang="en-US" sz="1800" dirty="0">
                <a:ea typeface="Arial Unicode MS" panose="020B0604020202020204" pitchFamily="34" charset="-128"/>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p:txBody>
          <a:bodyPr wrap="none" lIns="0" tIns="0" rIns="0" bIns="0"/>
          <a:lstStyle/>
          <a:p>
            <a:r>
              <a:rPr lang="en-US" altLang="en-US" sz="3200" dirty="0" smtClean="0"/>
              <a:t>Who Do You Think Earned More Money?</a:t>
            </a:r>
          </a:p>
        </p:txBody>
      </p:sp>
      <p:sp>
        <p:nvSpPr>
          <p:cNvPr id="237601" name="Text Box 33"/>
          <p:cNvSpPr txBox="1">
            <a:spLocks noChangeArrowheads="1"/>
          </p:cNvSpPr>
          <p:nvPr/>
        </p:nvSpPr>
        <p:spPr bwMode="auto">
          <a:xfrm>
            <a:off x="488950" y="4658752"/>
            <a:ext cx="822960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pPr>
            <a:r>
              <a:rPr lang="en-US" altLang="en-US" sz="1000" dirty="0">
                <a:solidFill>
                  <a:schemeClr val="tx1">
                    <a:lumMod val="65000"/>
                    <a:lumOff val="35000"/>
                  </a:schemeClr>
                </a:solidFill>
                <a:ea typeface="Arial Unicode MS" panose="020B0604020202020204" pitchFamily="34" charset="-128"/>
              </a:rPr>
              <a:t>Dollar-cost averaging is a technique for lowering average cost per share over time. Dollar-cost averaging cannot assure a profit </a:t>
            </a:r>
            <a:r>
              <a:rPr lang="en-US" altLang="en-US" sz="1000" dirty="0" smtClean="0">
                <a:solidFill>
                  <a:schemeClr val="tx1">
                    <a:lumMod val="65000"/>
                    <a:lumOff val="35000"/>
                  </a:schemeClr>
                </a:solidFill>
                <a:ea typeface="Arial Unicode MS" panose="020B0604020202020204" pitchFamily="34" charset="-128"/>
              </a:rPr>
              <a:t/>
            </a:r>
            <a:br>
              <a:rPr lang="en-US" altLang="en-US" sz="1000" dirty="0" smtClean="0">
                <a:solidFill>
                  <a:schemeClr val="tx1">
                    <a:lumMod val="65000"/>
                    <a:lumOff val="35000"/>
                  </a:schemeClr>
                </a:solidFill>
                <a:ea typeface="Arial Unicode MS" panose="020B0604020202020204" pitchFamily="34" charset="-128"/>
              </a:rPr>
            </a:br>
            <a:r>
              <a:rPr lang="en-US" altLang="en-US" sz="1000" dirty="0" smtClean="0">
                <a:solidFill>
                  <a:schemeClr val="tx1">
                    <a:lumMod val="65000"/>
                    <a:lumOff val="35000"/>
                  </a:schemeClr>
                </a:solidFill>
                <a:ea typeface="Arial Unicode MS" panose="020B0604020202020204" pitchFamily="34" charset="-128"/>
              </a:rPr>
              <a:t>or </a:t>
            </a:r>
            <a:r>
              <a:rPr lang="en-US" altLang="en-US" sz="1000" dirty="0">
                <a:solidFill>
                  <a:schemeClr val="tx1">
                    <a:lumMod val="65000"/>
                    <a:lumOff val="35000"/>
                  </a:schemeClr>
                </a:solidFill>
                <a:ea typeface="Arial Unicode MS" panose="020B0604020202020204" pitchFamily="34" charset="-128"/>
              </a:rPr>
              <a:t>protect against loss in declining markets. Investors should consider their ability to continue to invest in periods of low-price levels. </a:t>
            </a:r>
            <a:r>
              <a:rPr lang="en-US" altLang="en-US" sz="1000" dirty="0" smtClean="0">
                <a:solidFill>
                  <a:schemeClr val="tx1">
                    <a:lumMod val="65000"/>
                    <a:lumOff val="35000"/>
                  </a:schemeClr>
                </a:solidFill>
                <a:ea typeface="Arial Unicode MS" panose="020B0604020202020204" pitchFamily="34" charset="-128"/>
              </a:rPr>
              <a:t/>
            </a:r>
            <a:br>
              <a:rPr lang="en-US" altLang="en-US" sz="1000" dirty="0" smtClean="0">
                <a:solidFill>
                  <a:schemeClr val="tx1">
                    <a:lumMod val="65000"/>
                    <a:lumOff val="35000"/>
                  </a:schemeClr>
                </a:solidFill>
                <a:ea typeface="Arial Unicode MS" panose="020B0604020202020204" pitchFamily="34" charset="-128"/>
              </a:rPr>
            </a:br>
            <a:r>
              <a:rPr lang="en-US" altLang="en-US" sz="1000" dirty="0" smtClean="0">
                <a:solidFill>
                  <a:schemeClr val="tx1">
                    <a:lumMod val="65000"/>
                    <a:lumOff val="35000"/>
                  </a:schemeClr>
                </a:solidFill>
                <a:ea typeface="Arial Unicode MS" panose="020B0604020202020204" pitchFamily="34" charset="-128"/>
              </a:rPr>
              <a:t>These </a:t>
            </a:r>
            <a:r>
              <a:rPr lang="en-US" altLang="en-US" sz="1000" dirty="0">
                <a:solidFill>
                  <a:schemeClr val="tx1">
                    <a:lumMod val="65000"/>
                    <a:lumOff val="35000"/>
                  </a:schemeClr>
                </a:solidFill>
                <a:ea typeface="Arial Unicode MS" panose="020B0604020202020204" pitchFamily="34" charset="-128"/>
              </a:rPr>
              <a:t>values are hypothetical and not intended to reflect any specific market period.</a:t>
            </a:r>
            <a:endParaRPr lang="en-US" altLang="en-US" sz="1000" b="1" dirty="0">
              <a:solidFill>
                <a:schemeClr val="tx1">
                  <a:lumMod val="65000"/>
                  <a:lumOff val="35000"/>
                </a:schemeClr>
              </a:solidFill>
              <a:ea typeface="Arial Unicode MS" panose="020B0604020202020204" pitchFamily="34" charset="-128"/>
            </a:endParaRPr>
          </a:p>
        </p:txBody>
      </p:sp>
      <p:sp>
        <p:nvSpPr>
          <p:cNvPr id="3" name="Text Box 3"/>
          <p:cNvSpPr txBox="1">
            <a:spLocks noChangeArrowheads="1"/>
          </p:cNvSpPr>
          <p:nvPr/>
        </p:nvSpPr>
        <p:spPr bwMode="auto">
          <a:xfrm>
            <a:off x="469900" y="1378744"/>
            <a:ext cx="1803400" cy="253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50000"/>
              </a:spcAft>
            </a:pPr>
            <a:r>
              <a:rPr lang="en-US" altLang="en-US" sz="2000" b="1" dirty="0">
                <a:solidFill>
                  <a:srgbClr val="33868D"/>
                </a:solidFill>
                <a:ea typeface="Arial Unicode MS" panose="020B0604020202020204" pitchFamily="34" charset="-128"/>
              </a:rPr>
              <a:t>Investor A</a:t>
            </a:r>
            <a:r>
              <a:rPr lang="en-US" altLang="en-US" sz="1800" dirty="0">
                <a:solidFill>
                  <a:srgbClr val="33868D"/>
                </a:solidFill>
                <a:ea typeface="Arial Unicode MS" panose="020B0604020202020204" pitchFamily="34" charset="-128"/>
              </a:rPr>
              <a:t> </a:t>
            </a:r>
            <a:r>
              <a:rPr lang="en-US" altLang="en-US" sz="1800" dirty="0">
                <a:solidFill>
                  <a:srgbClr val="006699"/>
                </a:solidFill>
                <a:ea typeface="Arial Unicode MS" panose="020B0604020202020204" pitchFamily="34" charset="-128"/>
              </a:rPr>
              <a:t/>
            </a:r>
            <a:br>
              <a:rPr lang="en-US" altLang="en-US" sz="1800" dirty="0">
                <a:solidFill>
                  <a:srgbClr val="006699"/>
                </a:solidFill>
                <a:ea typeface="Arial Unicode MS" panose="020B0604020202020204" pitchFamily="34" charset="-128"/>
              </a:rPr>
            </a:br>
            <a:r>
              <a:rPr lang="en-US" altLang="en-US" sz="1600" dirty="0">
                <a:ea typeface="Arial Unicode MS" panose="020B0604020202020204" pitchFamily="34" charset="-128"/>
              </a:rPr>
              <a:t>invests $100 a month in a rising market</a:t>
            </a:r>
            <a:r>
              <a:rPr lang="en-US" altLang="en-US" sz="1600" dirty="0" smtClean="0">
                <a:ea typeface="Arial Unicode MS" panose="020B0604020202020204" pitchFamily="34" charset="-128"/>
              </a:rPr>
              <a:t>.</a:t>
            </a:r>
          </a:p>
          <a:p>
            <a:pPr eaLnBrk="1" hangingPunct="1">
              <a:lnSpc>
                <a:spcPct val="85000"/>
              </a:lnSpc>
              <a:spcAft>
                <a:spcPct val="50000"/>
              </a:spcAft>
            </a:pPr>
            <a:endParaRPr lang="en-US" altLang="en-US" sz="1600" dirty="0">
              <a:ea typeface="Arial Unicode MS" panose="020B0604020202020204" pitchFamily="34" charset="-128"/>
            </a:endParaRPr>
          </a:p>
          <a:p>
            <a:pPr eaLnBrk="1" hangingPunct="1">
              <a:lnSpc>
                <a:spcPct val="85000"/>
              </a:lnSpc>
              <a:spcAft>
                <a:spcPct val="50000"/>
              </a:spcAft>
            </a:pPr>
            <a:r>
              <a:rPr lang="en-US" altLang="en-US" sz="2000" b="1" dirty="0">
                <a:solidFill>
                  <a:srgbClr val="DA6A5E"/>
                </a:solidFill>
                <a:ea typeface="Arial Unicode MS" panose="020B0604020202020204" pitchFamily="34" charset="-128"/>
              </a:rPr>
              <a:t>Investor B</a:t>
            </a:r>
            <a:r>
              <a:rPr lang="en-US" altLang="en-US" sz="1800" b="1" dirty="0">
                <a:solidFill>
                  <a:srgbClr val="DA6A5E"/>
                </a:solidFill>
                <a:ea typeface="Arial Unicode MS" panose="020B0604020202020204" pitchFamily="34" charset="-128"/>
              </a:rPr>
              <a:t> </a:t>
            </a:r>
            <a:r>
              <a:rPr lang="en-US" altLang="en-US" sz="1800" b="1" dirty="0">
                <a:solidFill>
                  <a:srgbClr val="FF9900"/>
                </a:solidFill>
                <a:ea typeface="Arial Unicode MS" panose="020B0604020202020204" pitchFamily="34" charset="-128"/>
              </a:rPr>
              <a:t/>
            </a:r>
            <a:br>
              <a:rPr lang="en-US" altLang="en-US" sz="1800" b="1" dirty="0">
                <a:solidFill>
                  <a:srgbClr val="FF9900"/>
                </a:solidFill>
                <a:ea typeface="Arial Unicode MS" panose="020B0604020202020204" pitchFamily="34" charset="-128"/>
              </a:rPr>
            </a:br>
            <a:r>
              <a:rPr lang="en-US" altLang="en-US" sz="1600" dirty="0">
                <a:ea typeface="Arial Unicode MS" panose="020B0604020202020204" pitchFamily="34" charset="-128"/>
              </a:rPr>
              <a:t>invests $100 a month in a fluctuating market.</a:t>
            </a:r>
          </a:p>
        </p:txBody>
      </p:sp>
      <p:graphicFrame>
        <p:nvGraphicFramePr>
          <p:cNvPr id="6" name="Chart 5"/>
          <p:cNvGraphicFramePr/>
          <p:nvPr>
            <p:extLst>
              <p:ext uri="{D42A27DB-BD31-4B8C-83A1-F6EECF244321}">
                <p14:modId xmlns:p14="http://schemas.microsoft.com/office/powerpoint/2010/main" val="4097140017"/>
              </p:ext>
            </p:extLst>
          </p:nvPr>
        </p:nvGraphicFramePr>
        <p:xfrm>
          <a:off x="2603500" y="1397000"/>
          <a:ext cx="6096000" cy="3314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178800" y="1612900"/>
            <a:ext cx="330540" cy="369332"/>
          </a:xfrm>
          <a:prstGeom prst="rect">
            <a:avLst/>
          </a:prstGeom>
          <a:noFill/>
        </p:spPr>
        <p:txBody>
          <a:bodyPr wrap="none" rtlCol="0">
            <a:spAutoFit/>
          </a:bodyPr>
          <a:lstStyle/>
          <a:p>
            <a:r>
              <a:rPr lang="en-US" b="1" dirty="0" smtClean="0">
                <a:solidFill>
                  <a:srgbClr val="33868D"/>
                </a:solidFill>
              </a:rPr>
              <a:t>A</a:t>
            </a:r>
            <a:endParaRPr lang="en-US" b="1" dirty="0">
              <a:solidFill>
                <a:srgbClr val="33868D"/>
              </a:solidFill>
            </a:endParaRPr>
          </a:p>
        </p:txBody>
      </p:sp>
      <p:sp>
        <p:nvSpPr>
          <p:cNvPr id="59" name="TextBox 58"/>
          <p:cNvSpPr txBox="1"/>
          <p:nvPr/>
        </p:nvSpPr>
        <p:spPr>
          <a:xfrm>
            <a:off x="8166100" y="2565400"/>
            <a:ext cx="330540" cy="369332"/>
          </a:xfrm>
          <a:prstGeom prst="rect">
            <a:avLst/>
          </a:prstGeom>
          <a:noFill/>
        </p:spPr>
        <p:txBody>
          <a:bodyPr wrap="none" rtlCol="0">
            <a:spAutoFit/>
          </a:bodyPr>
          <a:lstStyle/>
          <a:p>
            <a:r>
              <a:rPr lang="en-US" b="1" dirty="0" smtClean="0">
                <a:solidFill>
                  <a:srgbClr val="DA6A5E"/>
                </a:solidFill>
              </a:rPr>
              <a:t>B</a:t>
            </a:r>
            <a:endParaRPr lang="en-US" b="1" dirty="0">
              <a:solidFill>
                <a:srgbClr val="DA6A5E"/>
              </a:solidFill>
            </a:endParaRPr>
          </a:p>
        </p:txBody>
      </p:sp>
      <p:grpSp>
        <p:nvGrpSpPr>
          <p:cNvPr id="12" name="Group 11"/>
          <p:cNvGrpSpPr/>
          <p:nvPr/>
        </p:nvGrpSpPr>
        <p:grpSpPr>
          <a:xfrm>
            <a:off x="4469366" y="1200944"/>
            <a:ext cx="4561489" cy="275460"/>
            <a:chOff x="3605766" y="1162844"/>
            <a:chExt cx="4561489" cy="275460"/>
          </a:xfrm>
        </p:grpSpPr>
        <p:sp>
          <p:nvSpPr>
            <p:cNvPr id="60" name="Text Box 3"/>
            <p:cNvSpPr txBox="1">
              <a:spLocks noChangeArrowheads="1"/>
            </p:cNvSpPr>
            <p:nvPr/>
          </p:nvSpPr>
          <p:spPr bwMode="auto">
            <a:xfrm>
              <a:off x="3797300" y="1162844"/>
              <a:ext cx="4369955" cy="2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50000"/>
                </a:spcAft>
              </a:pPr>
              <a:r>
                <a:rPr lang="en-US" altLang="en-US" sz="1400" dirty="0">
                  <a:solidFill>
                    <a:schemeClr val="tx1">
                      <a:lumMod val="65000"/>
                      <a:lumOff val="35000"/>
                    </a:schemeClr>
                  </a:solidFill>
                  <a:ea typeface="Arial Unicode MS" panose="020B0604020202020204" pitchFamily="34" charset="-128"/>
                </a:rPr>
                <a:t>Rising </a:t>
              </a:r>
              <a:r>
                <a:rPr lang="en-US" altLang="en-US" sz="1400" dirty="0" smtClean="0">
                  <a:solidFill>
                    <a:schemeClr val="tx1">
                      <a:lumMod val="65000"/>
                      <a:lumOff val="35000"/>
                    </a:schemeClr>
                  </a:solidFill>
                  <a:ea typeface="Arial Unicode MS" panose="020B0604020202020204" pitchFamily="34" charset="-128"/>
                </a:rPr>
                <a:t>Market</a:t>
              </a:r>
              <a:r>
                <a:rPr lang="en-US" altLang="en-US" sz="1100" dirty="0" smtClean="0">
                  <a:solidFill>
                    <a:schemeClr val="tx1">
                      <a:lumMod val="65000"/>
                      <a:lumOff val="35000"/>
                    </a:schemeClr>
                  </a:solidFill>
                  <a:ea typeface="Arial Unicode MS" panose="020B0604020202020204" pitchFamily="34" charset="-128"/>
                </a:rPr>
                <a:t>	</a:t>
              </a:r>
              <a:r>
                <a:rPr lang="en-US" altLang="en-US" sz="1400" dirty="0" smtClean="0">
                  <a:solidFill>
                    <a:schemeClr val="tx1">
                      <a:lumMod val="65000"/>
                      <a:lumOff val="35000"/>
                    </a:schemeClr>
                  </a:solidFill>
                  <a:ea typeface="Arial Unicode MS" panose="020B0604020202020204" pitchFamily="34" charset="-128"/>
                </a:rPr>
                <a:t>Fluctuating Market</a:t>
              </a:r>
              <a:endParaRPr lang="en-US" altLang="en-US" sz="1100" dirty="0">
                <a:solidFill>
                  <a:schemeClr val="tx1">
                    <a:lumMod val="65000"/>
                    <a:lumOff val="35000"/>
                  </a:schemeClr>
                </a:solidFill>
                <a:ea typeface="Arial Unicode MS" panose="020B0604020202020204" pitchFamily="34" charset="-128"/>
              </a:endParaRPr>
            </a:p>
          </p:txBody>
        </p:sp>
        <p:sp>
          <p:nvSpPr>
            <p:cNvPr id="11" name="Rectangle 10"/>
            <p:cNvSpPr>
              <a:spLocks noChangeAspect="1"/>
            </p:cNvSpPr>
            <p:nvPr/>
          </p:nvSpPr>
          <p:spPr>
            <a:xfrm>
              <a:off x="5443728" y="1168400"/>
              <a:ext cx="228600" cy="228600"/>
            </a:xfrm>
            <a:prstGeom prst="rect">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62" name="Rectangle 61"/>
            <p:cNvSpPr>
              <a:spLocks noChangeAspect="1"/>
            </p:cNvSpPr>
            <p:nvPr/>
          </p:nvSpPr>
          <p:spPr>
            <a:xfrm>
              <a:off x="3605766" y="1168400"/>
              <a:ext cx="228600" cy="228600"/>
            </a:xfrm>
            <a:prstGeom prst="rect">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sp>
        <p:nvSpPr>
          <p:cNvPr id="64" name="Rectangle 2"/>
          <p:cNvSpPr txBox="1">
            <a:spLocks noChangeArrowheads="1"/>
          </p:cNvSpPr>
          <p:nvPr/>
        </p:nvSpPr>
        <p:spPr bwMode="auto">
          <a:xfrm>
            <a:off x="200026" y="-867965"/>
            <a:ext cx="7717154" cy="8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l" rtl="0" eaLnBrk="0" fontAlgn="base" hangingPunct="0">
              <a:lnSpc>
                <a:spcPct val="85000"/>
              </a:lnSpc>
              <a:spcBef>
                <a:spcPct val="0"/>
              </a:spcBef>
              <a:spcAft>
                <a:spcPts val="0"/>
              </a:spcAft>
              <a:defRPr sz="3600" kern="1200">
                <a:solidFill>
                  <a:schemeClr val="bg1"/>
                </a:solidFill>
                <a:latin typeface="Trebuchet MS" pitchFamily="34" charset="0"/>
                <a:ea typeface="Arial Unicode MS" panose="020B0604020202020204" pitchFamily="34" charset="-128"/>
                <a:cs typeface="Arial Unicode MS" pitchFamily="34" charset="-128"/>
              </a:defRPr>
            </a:lvl1pPr>
            <a:lvl2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2pPr>
            <a:lvl3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3pPr>
            <a:lvl4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4pPr>
            <a:lvl5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smtClean="0"/>
              <a:t>Dollar-Cost Averaging</a:t>
            </a:r>
          </a:p>
        </p:txBody>
      </p:sp>
    </p:spTree>
    <p:extLst>
      <p:ext uri="{BB962C8B-B14F-4D97-AF65-F5344CB8AC3E}">
        <p14:creationId xmlns:p14="http://schemas.microsoft.com/office/powerpoint/2010/main" val="32973265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72643735"/>
              </p:ext>
            </p:extLst>
          </p:nvPr>
        </p:nvGraphicFramePr>
        <p:xfrm>
          <a:off x="928915" y="1446802"/>
          <a:ext cx="7315197" cy="2011680"/>
        </p:xfrm>
        <a:graphic>
          <a:graphicData uri="http://schemas.openxmlformats.org/drawingml/2006/table">
            <a:tbl>
              <a:tblPr firstRow="1" bandRow="1">
                <a:tableStyleId>{5C22544A-7EE6-4342-B048-85BDC9FD1C3A}</a:tableStyleId>
              </a:tblPr>
              <a:tblGrid>
                <a:gridCol w="374000"/>
                <a:gridCol w="1074460"/>
                <a:gridCol w="754340"/>
                <a:gridCol w="754340"/>
                <a:gridCol w="754340"/>
                <a:gridCol w="754340"/>
                <a:gridCol w="754340"/>
                <a:gridCol w="754340"/>
                <a:gridCol w="1340697"/>
              </a:tblGrid>
              <a:tr h="0">
                <a:tc rowSpan="3">
                  <a:txBody>
                    <a:bodyPr/>
                    <a:lstStyle/>
                    <a:p>
                      <a:pPr algn="ctr"/>
                      <a:r>
                        <a:rPr lang="en-US" sz="1200" dirty="0" smtClean="0">
                          <a:solidFill>
                            <a:schemeClr val="bg1"/>
                          </a:solidFill>
                          <a:latin typeface="Trebuchet MS" panose="020B0603020202020204" pitchFamily="34" charset="0"/>
                        </a:rPr>
                        <a:t>Investor A</a:t>
                      </a:r>
                      <a:endParaRPr lang="en-US" sz="1200" dirty="0">
                        <a:solidFill>
                          <a:schemeClr val="bg1"/>
                        </a:solidFill>
                        <a:latin typeface="Trebuchet MS" panose="020B060302020202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868D"/>
                    </a:solidFill>
                  </a:tcPr>
                </a:tc>
                <a:tc>
                  <a:txBody>
                    <a:bodyPr/>
                    <a:lstStyle/>
                    <a:p>
                      <a:pPr algn="r"/>
                      <a:r>
                        <a:rPr lang="en-US" sz="1100" dirty="0" smtClean="0">
                          <a:solidFill>
                            <a:schemeClr val="tx1">
                              <a:lumMod val="75000"/>
                              <a:lumOff val="25000"/>
                            </a:schemeClr>
                          </a:solidFill>
                          <a:latin typeface="Trebuchet MS" panose="020B0603020202020204" pitchFamily="34" charset="0"/>
                        </a:rPr>
                        <a:t>$100/Month</a:t>
                      </a:r>
                      <a:endParaRPr lang="en-US" sz="1100" dirty="0">
                        <a:solidFill>
                          <a:schemeClr val="tx1">
                            <a:lumMod val="75000"/>
                            <a:lumOff val="25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smtClean="0">
                          <a:solidFill>
                            <a:schemeClr val="tx1">
                              <a:lumMod val="50000"/>
                              <a:lumOff val="50000"/>
                            </a:schemeClr>
                          </a:solidFill>
                          <a:latin typeface="Trebuchet MS" panose="020B0603020202020204" pitchFamily="34" charset="0"/>
                        </a:rPr>
                        <a:t>Month 1</a:t>
                      </a:r>
                      <a:endParaRPr lang="en-US" sz="1000"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smtClean="0">
                          <a:solidFill>
                            <a:schemeClr val="tx1">
                              <a:lumMod val="50000"/>
                              <a:lumOff val="50000"/>
                            </a:schemeClr>
                          </a:solidFill>
                          <a:latin typeface="Trebuchet MS" panose="020B0603020202020204" pitchFamily="34" charset="0"/>
                        </a:rPr>
                        <a:t>Month 2</a:t>
                      </a:r>
                      <a:endParaRPr lang="en-US" sz="1000"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smtClean="0">
                          <a:solidFill>
                            <a:schemeClr val="tx1">
                              <a:lumMod val="50000"/>
                              <a:lumOff val="50000"/>
                            </a:schemeClr>
                          </a:solidFill>
                          <a:latin typeface="Trebuchet MS" panose="020B0603020202020204" pitchFamily="34" charset="0"/>
                        </a:rPr>
                        <a:t>Month 3</a:t>
                      </a:r>
                      <a:endParaRPr lang="en-US" sz="1000"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smtClean="0">
                          <a:solidFill>
                            <a:schemeClr val="tx1">
                              <a:lumMod val="50000"/>
                              <a:lumOff val="50000"/>
                            </a:schemeClr>
                          </a:solidFill>
                          <a:latin typeface="Trebuchet MS" panose="020B0603020202020204" pitchFamily="34" charset="0"/>
                        </a:rPr>
                        <a:t>Month 4</a:t>
                      </a:r>
                      <a:endParaRPr lang="en-US" sz="1000"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smtClean="0">
                          <a:solidFill>
                            <a:schemeClr val="tx1">
                              <a:lumMod val="50000"/>
                              <a:lumOff val="50000"/>
                            </a:schemeClr>
                          </a:solidFill>
                          <a:latin typeface="Trebuchet MS" panose="020B0603020202020204" pitchFamily="34" charset="0"/>
                        </a:rPr>
                        <a:t>Month 5</a:t>
                      </a:r>
                      <a:endParaRPr lang="en-US" sz="1000"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smtClean="0">
                          <a:solidFill>
                            <a:schemeClr val="tx1">
                              <a:lumMod val="50000"/>
                              <a:lumOff val="50000"/>
                            </a:schemeClr>
                          </a:solidFill>
                          <a:latin typeface="Trebuchet MS" panose="020B0603020202020204" pitchFamily="34" charset="0"/>
                        </a:rPr>
                        <a:t>Month 6</a:t>
                      </a:r>
                      <a:endParaRPr lang="en-US" sz="1000"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000" dirty="0" smtClean="0">
                          <a:solidFill>
                            <a:schemeClr val="bg1"/>
                          </a:solidFill>
                          <a:latin typeface="Trebuchet MS" panose="020B0603020202020204" pitchFamily="34" charset="0"/>
                        </a:rPr>
                        <a:t>Number of Shares</a:t>
                      </a:r>
                      <a:r>
                        <a:rPr lang="en-US" sz="1000" baseline="0" dirty="0" smtClean="0">
                          <a:solidFill>
                            <a:schemeClr val="bg1"/>
                          </a:solidFill>
                          <a:latin typeface="Trebuchet MS" panose="020B0603020202020204" pitchFamily="34" charset="0"/>
                        </a:rPr>
                        <a:t> Accumulated</a:t>
                      </a:r>
                      <a:endParaRPr lang="en-US" sz="1000" dirty="0">
                        <a:solidFill>
                          <a:schemeClr val="bg1"/>
                        </a:solidFill>
                        <a:latin typeface="Trebuchet MS" panose="020B0603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r>
              <a:tr h="0">
                <a:tc vMerge="1">
                  <a:txBody>
                    <a:bodyPr/>
                    <a:lstStyle/>
                    <a:p>
                      <a:pPr algn="ctr"/>
                      <a:endParaRPr lang="en-US"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smtClean="0">
                          <a:solidFill>
                            <a:schemeClr val="tx1">
                              <a:lumMod val="75000"/>
                              <a:lumOff val="25000"/>
                            </a:schemeClr>
                          </a:solidFill>
                          <a:latin typeface="Trebuchet MS" panose="020B0603020202020204" pitchFamily="34" charset="0"/>
                        </a:rPr>
                        <a:t>Per Share:</a:t>
                      </a:r>
                      <a:endParaRPr lang="en-US" sz="1200" b="1" dirty="0">
                        <a:solidFill>
                          <a:schemeClr val="tx1">
                            <a:lumMod val="75000"/>
                            <a:lumOff val="25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$10.00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$12.00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$14.00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$16.00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$18.00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$20.00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dirty="0" smtClean="0">
                          <a:solidFill>
                            <a:schemeClr val="tx1">
                              <a:lumMod val="75000"/>
                              <a:lumOff val="25000"/>
                            </a:schemeClr>
                          </a:solidFill>
                          <a:latin typeface="Trebuchet MS" panose="020B0603020202020204" pitchFamily="34" charset="0"/>
                        </a:rPr>
                        <a:t>-</a:t>
                      </a:r>
                      <a:endParaRPr lang="en-US" sz="1200" dirty="0">
                        <a:solidFill>
                          <a:schemeClr val="tx1">
                            <a:lumMod val="75000"/>
                            <a:lumOff val="25000"/>
                          </a:schemeClr>
                        </a:solidFill>
                        <a:latin typeface="Trebuchet MS" panose="020B0603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vMerge="1">
                  <a:txBody>
                    <a:bodyPr/>
                    <a:lstStyle/>
                    <a:p>
                      <a:pPr algn="ctr"/>
                      <a:endParaRPr lang="en-US"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smtClean="0">
                          <a:solidFill>
                            <a:schemeClr val="tx1">
                              <a:lumMod val="75000"/>
                              <a:lumOff val="25000"/>
                            </a:schemeClr>
                          </a:solidFill>
                          <a:latin typeface="Trebuchet MS" panose="020B0603020202020204" pitchFamily="34" charset="0"/>
                        </a:rPr>
                        <a:t># of Shares:</a:t>
                      </a:r>
                      <a:endParaRPr lang="en-US" sz="1200" b="1" dirty="0">
                        <a:solidFill>
                          <a:schemeClr val="tx1">
                            <a:lumMod val="75000"/>
                            <a:lumOff val="25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33868D"/>
                          </a:solidFill>
                          <a:latin typeface="Trebuchet MS" panose="020B0603020202020204" pitchFamily="34" charset="0"/>
                        </a:rPr>
                        <a:t>10.00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33868D"/>
                          </a:solidFill>
                          <a:latin typeface="Trebuchet MS" panose="020B0603020202020204" pitchFamily="34" charset="0"/>
                        </a:rPr>
                        <a:t>8.33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33868D"/>
                          </a:solidFill>
                          <a:latin typeface="Trebuchet MS" panose="020B0603020202020204" pitchFamily="34" charset="0"/>
                        </a:rPr>
                        <a:t>7.14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33868D"/>
                          </a:solidFill>
                          <a:latin typeface="Trebuchet MS" panose="020B0603020202020204" pitchFamily="34" charset="0"/>
                        </a:rPr>
                        <a:t>6.25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33868D"/>
                          </a:solidFill>
                          <a:latin typeface="Trebuchet MS" panose="020B0603020202020204" pitchFamily="34" charset="0"/>
                        </a:rPr>
                        <a:t>5.56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33868D"/>
                          </a:solidFill>
                          <a:latin typeface="Trebuchet MS" panose="020B0603020202020204" pitchFamily="34" charset="0"/>
                        </a:rPr>
                        <a:t>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solidFill>
                            <a:srgbClr val="33868D"/>
                          </a:solidFill>
                          <a:latin typeface="Trebuchet MS" panose="020B0603020202020204" pitchFamily="34" charset="0"/>
                        </a:rPr>
                        <a:t>42</a:t>
                      </a:r>
                      <a:endParaRPr lang="en-US" sz="1600" b="1" dirty="0">
                        <a:solidFill>
                          <a:srgbClr val="33868D"/>
                        </a:solidFill>
                        <a:latin typeface="Trebuchet MS" panose="020B0603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65793">
                <a:tc rowSpan="3">
                  <a:txBody>
                    <a:bodyPr/>
                    <a:lstStyle/>
                    <a:p>
                      <a:pPr algn="ctr"/>
                      <a:r>
                        <a:rPr lang="en-US" sz="1200" b="1" dirty="0" smtClean="0">
                          <a:solidFill>
                            <a:schemeClr val="bg1"/>
                          </a:solidFill>
                          <a:latin typeface="Trebuchet MS" panose="020B0603020202020204" pitchFamily="34" charset="0"/>
                        </a:rPr>
                        <a:t>Investor</a:t>
                      </a:r>
                      <a:r>
                        <a:rPr lang="en-US" sz="1200" b="1" baseline="0" dirty="0" smtClean="0">
                          <a:solidFill>
                            <a:schemeClr val="bg1"/>
                          </a:solidFill>
                          <a:latin typeface="Trebuchet MS" panose="020B0603020202020204" pitchFamily="34" charset="0"/>
                        </a:rPr>
                        <a:t> B</a:t>
                      </a:r>
                      <a:endParaRPr lang="en-US" sz="1200" b="1" dirty="0">
                        <a:solidFill>
                          <a:schemeClr val="bg1"/>
                        </a:solidFill>
                        <a:latin typeface="Trebuchet MS" panose="020B0603020202020204" pitchFamily="34" charset="0"/>
                      </a:endParaRP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6A5E"/>
                    </a:solidFill>
                  </a:tcPr>
                </a:tc>
                <a:tc>
                  <a:txBody>
                    <a:bodyPr/>
                    <a:lstStyle/>
                    <a:p>
                      <a:pPr algn="r"/>
                      <a:r>
                        <a:rPr lang="en-US" sz="1100" b="1" dirty="0" smtClean="0">
                          <a:solidFill>
                            <a:schemeClr val="tx1">
                              <a:lumMod val="75000"/>
                              <a:lumOff val="25000"/>
                            </a:schemeClr>
                          </a:solidFill>
                          <a:latin typeface="Trebuchet MS" panose="020B0603020202020204" pitchFamily="34" charset="0"/>
                        </a:rPr>
                        <a:t>$100/Month</a:t>
                      </a:r>
                      <a:endParaRPr lang="en-US" sz="1100" b="1" dirty="0">
                        <a:solidFill>
                          <a:schemeClr val="tx1">
                            <a:lumMod val="75000"/>
                            <a:lumOff val="25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smtClean="0">
                          <a:solidFill>
                            <a:schemeClr val="tx1">
                              <a:lumMod val="50000"/>
                              <a:lumOff val="50000"/>
                            </a:schemeClr>
                          </a:solidFill>
                          <a:latin typeface="Trebuchet MS" panose="020B0603020202020204" pitchFamily="34" charset="0"/>
                        </a:rPr>
                        <a:t>Month 1</a:t>
                      </a:r>
                      <a:endParaRPr lang="en-US" sz="1000" b="1"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smtClean="0">
                          <a:solidFill>
                            <a:schemeClr val="tx1">
                              <a:lumMod val="50000"/>
                              <a:lumOff val="50000"/>
                            </a:schemeClr>
                          </a:solidFill>
                          <a:latin typeface="Trebuchet MS" panose="020B0603020202020204" pitchFamily="34" charset="0"/>
                        </a:rPr>
                        <a:t>Month 2</a:t>
                      </a:r>
                      <a:endParaRPr lang="en-US" sz="1000" b="1"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smtClean="0">
                          <a:solidFill>
                            <a:schemeClr val="tx1">
                              <a:lumMod val="50000"/>
                              <a:lumOff val="50000"/>
                            </a:schemeClr>
                          </a:solidFill>
                          <a:latin typeface="Trebuchet MS" panose="020B0603020202020204" pitchFamily="34" charset="0"/>
                        </a:rPr>
                        <a:t>Month 3</a:t>
                      </a:r>
                      <a:endParaRPr lang="en-US" sz="1000" b="1"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smtClean="0">
                          <a:solidFill>
                            <a:schemeClr val="tx1">
                              <a:lumMod val="50000"/>
                              <a:lumOff val="50000"/>
                            </a:schemeClr>
                          </a:solidFill>
                          <a:latin typeface="Trebuchet MS" panose="020B0603020202020204" pitchFamily="34" charset="0"/>
                        </a:rPr>
                        <a:t>Month 4</a:t>
                      </a:r>
                      <a:endParaRPr lang="en-US" sz="1000" b="1"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smtClean="0">
                          <a:solidFill>
                            <a:schemeClr val="tx1">
                              <a:lumMod val="50000"/>
                              <a:lumOff val="50000"/>
                            </a:schemeClr>
                          </a:solidFill>
                          <a:latin typeface="Trebuchet MS" panose="020B0603020202020204" pitchFamily="34" charset="0"/>
                        </a:rPr>
                        <a:t>Month 5</a:t>
                      </a:r>
                      <a:endParaRPr lang="en-US" sz="1000" b="1"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smtClean="0">
                          <a:solidFill>
                            <a:schemeClr val="tx1">
                              <a:lumMod val="50000"/>
                              <a:lumOff val="50000"/>
                            </a:schemeClr>
                          </a:solidFill>
                          <a:latin typeface="Trebuchet MS" panose="020B0603020202020204" pitchFamily="34" charset="0"/>
                        </a:rPr>
                        <a:t>Month 6</a:t>
                      </a:r>
                      <a:endParaRPr lang="en-US" sz="1000" b="1"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000" b="1" dirty="0" smtClean="0">
                          <a:solidFill>
                            <a:schemeClr val="bg1"/>
                          </a:solidFill>
                          <a:latin typeface="Trebuchet MS" panose="020B0603020202020204" pitchFamily="34" charset="0"/>
                        </a:rPr>
                        <a:t>Number of Shares</a:t>
                      </a:r>
                      <a:r>
                        <a:rPr lang="en-US" sz="1000" b="1" baseline="0" dirty="0" smtClean="0">
                          <a:solidFill>
                            <a:schemeClr val="bg1"/>
                          </a:solidFill>
                          <a:latin typeface="Trebuchet MS" panose="020B0603020202020204" pitchFamily="34" charset="0"/>
                        </a:rPr>
                        <a:t> Accumulated</a:t>
                      </a:r>
                      <a:endParaRPr lang="en-US" sz="1000" b="1" dirty="0">
                        <a:solidFill>
                          <a:schemeClr val="bg1"/>
                        </a:solidFill>
                        <a:latin typeface="Trebuchet MS" panose="020B0603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0">
                <a:tc vMerge="1">
                  <a:txBody>
                    <a:bodyPr/>
                    <a:lstStyle/>
                    <a:p>
                      <a:pPr algn="ctr"/>
                      <a:endParaRPr lang="en-US"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smtClean="0">
                          <a:solidFill>
                            <a:schemeClr val="tx1">
                              <a:lumMod val="75000"/>
                              <a:lumOff val="25000"/>
                            </a:schemeClr>
                          </a:solidFill>
                          <a:latin typeface="Trebuchet MS" panose="020B0603020202020204" pitchFamily="34" charset="0"/>
                        </a:rPr>
                        <a:t>Per Share:</a:t>
                      </a:r>
                      <a:endParaRPr lang="en-US" sz="1200" b="1" dirty="0">
                        <a:solidFill>
                          <a:schemeClr val="tx1">
                            <a:lumMod val="75000"/>
                            <a:lumOff val="25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$10.00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$7.00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$4.00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$2.00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$6.00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latin typeface="Trebuchet MS" panose="020B0603020202020204" pitchFamily="34" charset="0"/>
                        </a:rPr>
                        <a:t>$10.00</a:t>
                      </a:r>
                      <a:endParaRPr lang="en-US" sz="1200" b="1" dirty="0">
                        <a:solidFill>
                          <a:schemeClr val="tx1"/>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200" dirty="0" smtClean="0">
                          <a:solidFill>
                            <a:schemeClr val="tx1">
                              <a:lumMod val="75000"/>
                              <a:lumOff val="25000"/>
                            </a:schemeClr>
                          </a:solidFill>
                          <a:latin typeface="Trebuchet MS" panose="020B0603020202020204" pitchFamily="34" charset="0"/>
                        </a:rPr>
                        <a:t>-</a:t>
                      </a:r>
                      <a:endParaRPr lang="en-US" sz="1200" dirty="0">
                        <a:solidFill>
                          <a:schemeClr val="tx1">
                            <a:lumMod val="75000"/>
                            <a:lumOff val="25000"/>
                          </a:schemeClr>
                        </a:solidFill>
                        <a:latin typeface="Trebuchet MS" panose="020B0603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vMerge="1">
                  <a:txBody>
                    <a:bodyPr/>
                    <a:lstStyle/>
                    <a:p>
                      <a:pPr algn="ctr"/>
                      <a:endParaRPr lang="en-US"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smtClean="0">
                          <a:solidFill>
                            <a:schemeClr val="tx1">
                              <a:lumMod val="75000"/>
                              <a:lumOff val="25000"/>
                            </a:schemeClr>
                          </a:solidFill>
                          <a:latin typeface="Trebuchet MS" panose="020B0603020202020204" pitchFamily="34" charset="0"/>
                        </a:rPr>
                        <a:t># of Shares:</a:t>
                      </a:r>
                      <a:endParaRPr lang="en-US" sz="1200" b="1" dirty="0">
                        <a:solidFill>
                          <a:schemeClr val="tx1">
                            <a:lumMod val="75000"/>
                            <a:lumOff val="25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DA6A5E"/>
                          </a:solidFill>
                          <a:latin typeface="Trebuchet MS" panose="020B0603020202020204" pitchFamily="34" charset="0"/>
                        </a:rPr>
                        <a:t>10.00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DA6A5E"/>
                          </a:solidFill>
                          <a:latin typeface="Trebuchet MS" panose="020B0603020202020204" pitchFamily="34" charset="0"/>
                        </a:rPr>
                        <a:t>14.29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DA6A5E"/>
                          </a:solidFill>
                          <a:latin typeface="Trebuchet MS" panose="020B0603020202020204" pitchFamily="34" charset="0"/>
                        </a:rPr>
                        <a:t>25.00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DA6A5E"/>
                          </a:solidFill>
                          <a:latin typeface="Trebuchet MS" panose="020B0603020202020204" pitchFamily="34" charset="0"/>
                        </a:rPr>
                        <a:t>50.00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DA6A5E"/>
                          </a:solidFill>
                          <a:latin typeface="Trebuchet MS" panose="020B0603020202020204" pitchFamily="34" charset="0"/>
                        </a:rPr>
                        <a:t>16.67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DA6A5E"/>
                          </a:solidFill>
                          <a:latin typeface="Trebuchet MS" panose="020B0603020202020204" pitchFamily="34" charset="0"/>
                        </a:rPr>
                        <a:t>10.00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solidFill>
                            <a:srgbClr val="DA6A5E"/>
                          </a:solidFill>
                          <a:latin typeface="Trebuchet MS" panose="020B0603020202020204" pitchFamily="34" charset="0"/>
                        </a:rPr>
                        <a:t>126</a:t>
                      </a:r>
                      <a:endParaRPr lang="en-US" sz="1600" b="1" dirty="0">
                        <a:solidFill>
                          <a:srgbClr val="DA6A5E"/>
                        </a:solidFill>
                        <a:latin typeface="Trebuchet MS" panose="020B0603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49491681"/>
              </p:ext>
            </p:extLst>
          </p:nvPr>
        </p:nvGraphicFramePr>
        <p:xfrm>
          <a:off x="3324224" y="3738245"/>
          <a:ext cx="4905376" cy="975360"/>
        </p:xfrm>
        <a:graphic>
          <a:graphicData uri="http://schemas.openxmlformats.org/drawingml/2006/table">
            <a:tbl>
              <a:tblPr firstRow="1" bandRow="1">
                <a:tableStyleId>{5C22544A-7EE6-4342-B048-85BDC9FD1C3A}</a:tableStyleId>
              </a:tblPr>
              <a:tblGrid>
                <a:gridCol w="962026"/>
                <a:gridCol w="981075"/>
                <a:gridCol w="1295400"/>
                <a:gridCol w="1666875"/>
              </a:tblGrid>
              <a:tr h="370840">
                <a:tc gridSpan="2">
                  <a:txBody>
                    <a:bodyPr/>
                    <a:lstStyle/>
                    <a:p>
                      <a:r>
                        <a:rPr lang="en-US" sz="1000" dirty="0" smtClean="0">
                          <a:solidFill>
                            <a:schemeClr val="tx1">
                              <a:lumMod val="50000"/>
                              <a:lumOff val="50000"/>
                            </a:schemeClr>
                          </a:solidFill>
                          <a:latin typeface="Trebuchet MS" panose="020B0603020202020204" pitchFamily="34" charset="0"/>
                        </a:rPr>
                        <a:t>Amount Invested in 6 Months</a:t>
                      </a:r>
                      <a:endParaRPr lang="en-US" sz="1000"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smtClean="0">
                          <a:solidFill>
                            <a:schemeClr val="tx1">
                              <a:lumMod val="50000"/>
                              <a:lumOff val="50000"/>
                            </a:schemeClr>
                          </a:solidFill>
                          <a:latin typeface="Trebuchet MS" panose="020B0603020202020204" pitchFamily="34" charset="0"/>
                        </a:rPr>
                        <a:t>Number of Shares Accumulated</a:t>
                      </a:r>
                      <a:endParaRPr lang="en-US" sz="1000" dirty="0">
                        <a:solidFill>
                          <a:schemeClr val="tx1">
                            <a:lumMod val="50000"/>
                            <a:lumOff val="50000"/>
                          </a:schemeClr>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US" sz="1000" dirty="0" smtClean="0">
                          <a:solidFill>
                            <a:schemeClr val="bg1"/>
                          </a:solidFill>
                          <a:latin typeface="Trebuchet MS" panose="020B0603020202020204" pitchFamily="34" charset="0"/>
                        </a:rPr>
                        <a:t>Average Cost Per Share</a:t>
                      </a:r>
                      <a:endParaRPr lang="en-US" sz="1000" dirty="0">
                        <a:solidFill>
                          <a:schemeClr val="bg1"/>
                        </a:solidFill>
                        <a:latin typeface="Trebuchet MS" panose="020B0603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r>
              <a:tr h="146685">
                <a:tc>
                  <a:txBody>
                    <a:bodyPr/>
                    <a:lstStyle/>
                    <a:p>
                      <a:pPr algn="ctr"/>
                      <a:r>
                        <a:rPr lang="en-US" sz="1300" b="1" dirty="0" smtClean="0">
                          <a:solidFill>
                            <a:srgbClr val="33868D"/>
                          </a:solidFill>
                          <a:latin typeface="Trebuchet MS" panose="020B0603020202020204" pitchFamily="34" charset="0"/>
                        </a:rPr>
                        <a:t>A</a:t>
                      </a:r>
                      <a:endParaRPr lang="en-US" sz="1300" b="1" dirty="0">
                        <a:solidFill>
                          <a:srgbClr val="33868D"/>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300" b="1" dirty="0" smtClean="0">
                          <a:solidFill>
                            <a:srgbClr val="33868D"/>
                          </a:solidFill>
                          <a:latin typeface="Trebuchet MS" panose="020B0603020202020204" pitchFamily="34" charset="0"/>
                        </a:rPr>
                        <a:t>$600</a:t>
                      </a:r>
                      <a:endParaRPr lang="en-US" sz="1300" b="1" dirty="0">
                        <a:solidFill>
                          <a:srgbClr val="33868D"/>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300" b="1" dirty="0" smtClean="0">
                          <a:solidFill>
                            <a:srgbClr val="33868D"/>
                          </a:solidFill>
                          <a:latin typeface="Trebuchet MS" panose="020B0603020202020204" pitchFamily="34" charset="0"/>
                        </a:rPr>
                        <a:t>42.28</a:t>
                      </a:r>
                      <a:endParaRPr lang="en-US" sz="1300" b="1" dirty="0">
                        <a:solidFill>
                          <a:srgbClr val="33868D"/>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smtClean="0">
                          <a:solidFill>
                            <a:srgbClr val="33868D"/>
                          </a:solidFill>
                          <a:latin typeface="Trebuchet MS" panose="020B0603020202020204" pitchFamily="34" charset="0"/>
                        </a:rPr>
                        <a:t>$14.19</a:t>
                      </a:r>
                      <a:endParaRPr lang="en-US" sz="1200" b="1" dirty="0">
                        <a:solidFill>
                          <a:srgbClr val="33868D"/>
                        </a:solidFill>
                        <a:latin typeface="Trebuchet MS" panose="020B0603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ctr"/>
                      <a:r>
                        <a:rPr lang="en-US" sz="1300" b="1" dirty="0" smtClean="0">
                          <a:solidFill>
                            <a:srgbClr val="DA6A5E"/>
                          </a:solidFill>
                          <a:latin typeface="Trebuchet MS" panose="020B0603020202020204" pitchFamily="34" charset="0"/>
                        </a:rPr>
                        <a:t>B</a:t>
                      </a:r>
                      <a:endParaRPr lang="en-US" sz="1300" b="1" dirty="0">
                        <a:solidFill>
                          <a:srgbClr val="DA6A5E"/>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300" b="1" dirty="0" smtClean="0">
                          <a:solidFill>
                            <a:srgbClr val="DA6A5E"/>
                          </a:solidFill>
                          <a:latin typeface="Trebuchet MS" panose="020B0603020202020204" pitchFamily="34" charset="0"/>
                        </a:rPr>
                        <a:t>$600</a:t>
                      </a:r>
                      <a:endParaRPr lang="en-US" sz="1300" b="1" dirty="0">
                        <a:solidFill>
                          <a:srgbClr val="DA6A5E"/>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300" b="1" dirty="0" smtClean="0">
                          <a:solidFill>
                            <a:srgbClr val="DA6A5E"/>
                          </a:solidFill>
                          <a:latin typeface="Trebuchet MS" panose="020B0603020202020204" pitchFamily="34" charset="0"/>
                        </a:rPr>
                        <a:t>125.95</a:t>
                      </a:r>
                      <a:endParaRPr lang="en-US" sz="1300" b="1" dirty="0">
                        <a:solidFill>
                          <a:srgbClr val="DA6A5E"/>
                        </a:solidFill>
                        <a:latin typeface="Trebuchet MS" panose="020B0603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smtClean="0">
                          <a:solidFill>
                            <a:srgbClr val="DA6A5E"/>
                          </a:solidFill>
                          <a:latin typeface="Trebuchet MS" panose="020B0603020202020204" pitchFamily="34" charset="0"/>
                        </a:rPr>
                        <a:t>$4.76</a:t>
                      </a:r>
                      <a:endParaRPr lang="en-US" sz="1200" b="1" dirty="0">
                        <a:solidFill>
                          <a:srgbClr val="DA6A5E"/>
                        </a:solidFill>
                        <a:latin typeface="Trebuchet MS" panose="020B0603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60" name="Rectangle 2"/>
          <p:cNvSpPr txBox="1">
            <a:spLocks noChangeArrowheads="1"/>
          </p:cNvSpPr>
          <p:nvPr/>
        </p:nvSpPr>
        <p:spPr bwMode="auto">
          <a:xfrm>
            <a:off x="123826" y="27385"/>
            <a:ext cx="7717154" cy="8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l" rtl="0" eaLnBrk="0" fontAlgn="base" hangingPunct="0">
              <a:lnSpc>
                <a:spcPct val="85000"/>
              </a:lnSpc>
              <a:spcBef>
                <a:spcPct val="0"/>
              </a:spcBef>
              <a:spcAft>
                <a:spcPts val="0"/>
              </a:spcAft>
              <a:defRPr sz="3600" kern="1200">
                <a:solidFill>
                  <a:schemeClr val="bg1"/>
                </a:solidFill>
                <a:latin typeface="Trebuchet MS" pitchFamily="34" charset="0"/>
                <a:ea typeface="Arial Unicode MS" panose="020B0604020202020204" pitchFamily="34" charset="-128"/>
                <a:cs typeface="Arial Unicode MS" pitchFamily="34" charset="-128"/>
              </a:defRPr>
            </a:lvl1pPr>
            <a:lvl2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2pPr>
            <a:lvl3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3pPr>
            <a:lvl4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4pPr>
            <a:lvl5pPr algn="ctr" rtl="0" eaLnBrk="0" fontAlgn="base" hangingPunct="0">
              <a:lnSpc>
                <a:spcPct val="80000"/>
              </a:lnSpc>
              <a:spcBef>
                <a:spcPct val="0"/>
              </a:spcBef>
              <a:spcAft>
                <a:spcPct val="35000"/>
              </a:spcAft>
              <a:defRPr sz="4000">
                <a:solidFill>
                  <a:schemeClr val="tx1"/>
                </a:solidFill>
                <a:latin typeface="Trebuchet MS" pitchFamily="34" charset="0"/>
                <a:ea typeface="MS PGothic" pitchFamily="34" charset="-128"/>
                <a:cs typeface="Arial Unicode MS"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200" smtClean="0"/>
              <a:t>Who Do You Think Earned More Money?</a:t>
            </a:r>
            <a:endParaRPr lang="en-US" altLang="en-US" sz="3200" dirty="0" smtClean="0"/>
          </a:p>
        </p:txBody>
      </p:sp>
    </p:spTree>
    <p:extLst>
      <p:ext uri="{BB962C8B-B14F-4D97-AF65-F5344CB8AC3E}">
        <p14:creationId xmlns:p14="http://schemas.microsoft.com/office/powerpoint/2010/main" val="2920194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2"/>
          <p:cNvSpPr>
            <a:spLocks noGrp="1"/>
          </p:cNvSpPr>
          <p:nvPr>
            <p:ph type="title"/>
          </p:nvPr>
        </p:nvSpPr>
        <p:spPr/>
        <p:txBody>
          <a:bodyPr/>
          <a:lstStyle/>
          <a:p>
            <a:r>
              <a:rPr lang="en-US" altLang="en-US" sz="4000" dirty="0" smtClean="0"/>
              <a:t>The Three </a:t>
            </a:r>
            <a:r>
              <a:rPr lang="ja-JP" altLang="en-US" sz="4000" dirty="0" smtClean="0"/>
              <a:t>“</a:t>
            </a:r>
            <a:r>
              <a:rPr lang="en-US" altLang="ja-JP" sz="4000" dirty="0" smtClean="0"/>
              <a:t>Ds</a:t>
            </a:r>
            <a:r>
              <a:rPr lang="ja-JP" altLang="en-US" sz="4000" dirty="0" smtClean="0"/>
              <a:t>”</a:t>
            </a:r>
            <a:r>
              <a:rPr lang="en-US" altLang="ja-JP" sz="4000" dirty="0" smtClean="0"/>
              <a:t> of Investing </a:t>
            </a:r>
            <a:endParaRPr lang="en-US" altLang="en-US" sz="4000" dirty="0" smtClean="0"/>
          </a:p>
        </p:txBody>
      </p:sp>
      <p:sp>
        <p:nvSpPr>
          <p:cNvPr id="2" name="Content Placeholder 1"/>
          <p:cNvSpPr>
            <a:spLocks noGrp="1"/>
          </p:cNvSpPr>
          <p:nvPr>
            <p:ph idx="1"/>
          </p:nvPr>
        </p:nvSpPr>
        <p:spPr>
          <a:xfrm>
            <a:off x="457200" y="1381125"/>
            <a:ext cx="8686800" cy="2990850"/>
          </a:xfrm>
        </p:spPr>
        <p:txBody>
          <a:bodyPr/>
          <a:lstStyle/>
          <a:p>
            <a:pPr marL="0" indent="0" eaLnBrk="1" hangingPunct="1">
              <a:spcAft>
                <a:spcPct val="35000"/>
              </a:spcAft>
              <a:buNone/>
            </a:pPr>
            <a:r>
              <a:rPr lang="en-US" altLang="en-US" dirty="0"/>
              <a:t>A good way to keep your focus on your goals </a:t>
            </a:r>
            <a:r>
              <a:rPr lang="en-US" altLang="en-US" dirty="0" smtClean="0"/>
              <a:t/>
            </a:r>
            <a:br>
              <a:rPr lang="en-US" altLang="en-US" dirty="0" smtClean="0"/>
            </a:br>
            <a:r>
              <a:rPr lang="en-US" altLang="en-US" dirty="0" smtClean="0"/>
              <a:t>is </a:t>
            </a:r>
            <a:r>
              <a:rPr lang="en-US" altLang="en-US" dirty="0"/>
              <a:t>to remember the </a:t>
            </a:r>
            <a:r>
              <a:rPr lang="en-US" altLang="en-US" b="1" dirty="0">
                <a:solidFill>
                  <a:srgbClr val="33868D"/>
                </a:solidFill>
              </a:rPr>
              <a:t>three </a:t>
            </a:r>
            <a:r>
              <a:rPr lang="ja-JP" altLang="en-US" b="1" dirty="0">
                <a:solidFill>
                  <a:srgbClr val="33868D"/>
                </a:solidFill>
              </a:rPr>
              <a:t>“</a:t>
            </a:r>
            <a:r>
              <a:rPr lang="en-US" altLang="ja-JP" b="1" dirty="0">
                <a:solidFill>
                  <a:srgbClr val="33868D"/>
                </a:solidFill>
              </a:rPr>
              <a:t>Ds</a:t>
            </a:r>
            <a:r>
              <a:rPr lang="ja-JP" altLang="en-US" b="1" dirty="0">
                <a:solidFill>
                  <a:srgbClr val="33868D"/>
                </a:solidFill>
              </a:rPr>
              <a:t>”</a:t>
            </a:r>
            <a:r>
              <a:rPr lang="en-US" altLang="ja-JP" dirty="0">
                <a:solidFill>
                  <a:srgbClr val="33868D"/>
                </a:solidFill>
              </a:rPr>
              <a:t> </a:t>
            </a:r>
            <a:r>
              <a:rPr lang="en-US" altLang="ja-JP" dirty="0"/>
              <a:t>of investing</a:t>
            </a:r>
            <a:r>
              <a:rPr lang="en-US" altLang="ja-JP" dirty="0" smtClean="0"/>
              <a:t>:</a:t>
            </a:r>
            <a:endParaRPr lang="en-US" altLang="en-US" sz="1400" dirty="0"/>
          </a:p>
          <a:p>
            <a:pPr lvl="1" eaLnBrk="1" hangingPunct="1">
              <a:spcAft>
                <a:spcPct val="35000"/>
              </a:spcAft>
              <a:buFont typeface="Trebuchet MS" pitchFamily="34" charset="0"/>
              <a:buChar char="•"/>
            </a:pPr>
            <a:r>
              <a:rPr lang="en-US" altLang="en-US" b="1" dirty="0">
                <a:solidFill>
                  <a:srgbClr val="33868D"/>
                </a:solidFill>
              </a:rPr>
              <a:t>Dollar-Cost Averaging </a:t>
            </a:r>
          </a:p>
          <a:p>
            <a:pPr lvl="1" eaLnBrk="1" hangingPunct="1">
              <a:spcAft>
                <a:spcPct val="35000"/>
              </a:spcAft>
              <a:buFont typeface="Trebuchet MS" pitchFamily="34" charset="0"/>
              <a:buChar char="•"/>
            </a:pPr>
            <a:r>
              <a:rPr lang="en-US" altLang="en-US" b="1" dirty="0">
                <a:solidFill>
                  <a:srgbClr val="33868D"/>
                </a:solidFill>
              </a:rPr>
              <a:t>Discipline</a:t>
            </a:r>
          </a:p>
          <a:p>
            <a:pPr lvl="1" eaLnBrk="1" hangingPunct="1">
              <a:spcAft>
                <a:spcPct val="35000"/>
              </a:spcAft>
              <a:buFont typeface="Trebuchet MS" pitchFamily="34" charset="0"/>
              <a:buChar char="•"/>
            </a:pPr>
            <a:r>
              <a:rPr lang="en-US" altLang="en-US" b="1" dirty="0" smtClean="0">
                <a:solidFill>
                  <a:srgbClr val="33868D"/>
                </a:solidFill>
              </a:rPr>
              <a:t>Diversification</a:t>
            </a:r>
            <a:endParaRPr lang="en-US" altLang="en-US" dirty="0">
              <a:solidFill>
                <a:srgbClr val="33868D"/>
              </a:solidFill>
            </a:endParaRPr>
          </a:p>
        </p:txBody>
      </p:sp>
      <p:sp>
        <p:nvSpPr>
          <p:cNvPr id="132111" name="Text Box 15"/>
          <p:cNvSpPr txBox="1">
            <a:spLocks noChangeArrowheads="1"/>
          </p:cNvSpPr>
          <p:nvPr/>
        </p:nvSpPr>
        <p:spPr bwMode="auto">
          <a:xfrm>
            <a:off x="488951" y="4656138"/>
            <a:ext cx="80073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ts val="0"/>
              </a:spcAft>
            </a:pPr>
            <a:r>
              <a:rPr lang="en-US" altLang="en-US" sz="1000" dirty="0">
                <a:solidFill>
                  <a:schemeClr val="tx1">
                    <a:lumMod val="65000"/>
                    <a:lumOff val="35000"/>
                  </a:schemeClr>
                </a:solidFill>
                <a:ea typeface="Arial Unicode MS" panose="020B0604020202020204" pitchFamily="34" charset="-128"/>
              </a:rPr>
              <a:t>Dollar-cost averaging does not assure a profit or protect against loss. Investors should consider their ability to continue investing during a declining market. Diversification does not assure a profit or protect against loss. Investing entails risk including loss of principal. Shares, when redeemed, may be worth more or less than their original value.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Grp="1"/>
          </p:cNvSpPr>
          <p:nvPr>
            <p:ph type="title"/>
          </p:nvPr>
        </p:nvSpPr>
        <p:spPr/>
        <p:txBody>
          <a:bodyPr/>
          <a:lstStyle/>
          <a:p>
            <a:r>
              <a:rPr lang="en-US" altLang="en-US" sz="4000" dirty="0" smtClean="0"/>
              <a:t>You Can Do It!</a:t>
            </a:r>
          </a:p>
        </p:txBody>
      </p:sp>
      <p:sp>
        <p:nvSpPr>
          <p:cNvPr id="134153" name="Rectangle 9"/>
          <p:cNvSpPr>
            <a:spLocks noGrp="1"/>
          </p:cNvSpPr>
          <p:nvPr>
            <p:ph idx="1"/>
          </p:nvPr>
        </p:nvSpPr>
        <p:spPr>
          <a:xfrm>
            <a:off x="457200" y="1371600"/>
            <a:ext cx="8229600" cy="3394472"/>
          </a:xfrm>
        </p:spPr>
        <p:txBody>
          <a:bodyPr/>
          <a:lstStyle/>
          <a:p>
            <a:pPr>
              <a:spcAft>
                <a:spcPct val="50000"/>
              </a:spcAft>
            </a:pPr>
            <a:r>
              <a:rPr lang="en-US" altLang="en-US" sz="2400" dirty="0" smtClean="0"/>
              <a:t>The path to financial independence starts </a:t>
            </a:r>
            <a:br>
              <a:rPr lang="en-US" altLang="en-US" sz="2400" dirty="0" smtClean="0"/>
            </a:br>
            <a:r>
              <a:rPr lang="en-US" altLang="en-US" sz="2400" dirty="0" smtClean="0"/>
              <a:t>with understanding a few basic concepts — </a:t>
            </a:r>
            <a:br>
              <a:rPr lang="en-US" altLang="en-US" sz="2400" dirty="0" smtClean="0"/>
            </a:br>
            <a:r>
              <a:rPr lang="en-US" altLang="en-US" sz="2400" dirty="0" smtClean="0"/>
              <a:t>and implementing them.</a:t>
            </a:r>
          </a:p>
          <a:p>
            <a:pPr>
              <a:spcAft>
                <a:spcPct val="50000"/>
              </a:spcAft>
            </a:pPr>
            <a:r>
              <a:rPr lang="en-US" altLang="en-US" sz="2400" dirty="0" smtClean="0">
                <a:solidFill>
                  <a:srgbClr val="33868D"/>
                </a:solidFill>
              </a:rPr>
              <a:t>Winning the financial </a:t>
            </a:r>
            <a:r>
              <a:rPr lang="ja-JP" altLang="en-US" sz="2400" dirty="0" smtClean="0">
                <a:solidFill>
                  <a:srgbClr val="33868D"/>
                </a:solidFill>
              </a:rPr>
              <a:t>“</a:t>
            </a:r>
            <a:r>
              <a:rPr lang="en-US" altLang="ja-JP" sz="2400" dirty="0" smtClean="0">
                <a:solidFill>
                  <a:srgbClr val="33868D"/>
                </a:solidFill>
              </a:rPr>
              <a:t>war</a:t>
            </a:r>
            <a:r>
              <a:rPr lang="ja-JP" altLang="en-US" sz="2400" dirty="0" smtClean="0">
                <a:solidFill>
                  <a:srgbClr val="33868D"/>
                </a:solidFill>
              </a:rPr>
              <a:t>”</a:t>
            </a:r>
            <a:r>
              <a:rPr lang="en-US" altLang="ja-JP" sz="2400" dirty="0" smtClean="0">
                <a:solidFill>
                  <a:srgbClr val="33868D"/>
                </a:solidFill>
              </a:rPr>
              <a:t> is the result of winning tiny battles day-to-day.</a:t>
            </a:r>
          </a:p>
          <a:p>
            <a:pPr>
              <a:spcAft>
                <a:spcPct val="50000"/>
              </a:spcAft>
            </a:pPr>
            <a:r>
              <a:rPr lang="en-US" altLang="en-US" sz="2400" dirty="0" smtClean="0"/>
              <a:t>If you put together a simple plan and follow it, you’</a:t>
            </a:r>
            <a:r>
              <a:rPr lang="en-US" altLang="ja-JP" sz="2400" dirty="0" smtClean="0"/>
              <a:t>ll be amazed at the progress you can make.</a:t>
            </a:r>
            <a:endParaRPr lang="en-US" alt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p:cNvSpPr>
          <p:nvPr>
            <p:ph type="title"/>
          </p:nvPr>
        </p:nvSpPr>
        <p:spPr/>
        <p:txBody>
          <a:bodyPr/>
          <a:lstStyle/>
          <a:p>
            <a:r>
              <a:rPr lang="en-US" altLang="en-US" sz="4000" dirty="0" smtClean="0"/>
              <a:t>Take Control</a:t>
            </a:r>
          </a:p>
        </p:txBody>
      </p:sp>
      <p:sp>
        <p:nvSpPr>
          <p:cNvPr id="117765" name="Rectangle 5"/>
          <p:cNvSpPr>
            <a:spLocks noGrp="1"/>
          </p:cNvSpPr>
          <p:nvPr>
            <p:ph idx="1"/>
          </p:nvPr>
        </p:nvSpPr>
        <p:spPr>
          <a:xfrm>
            <a:off x="2293256" y="1362074"/>
            <a:ext cx="6393543" cy="3625397"/>
          </a:xfrm>
        </p:spPr>
        <p:txBody>
          <a:bodyPr/>
          <a:lstStyle/>
          <a:p>
            <a:pPr marL="460375" indent="-460375">
              <a:buFont typeface="Trebuchet MS" pitchFamily="34" charset="0"/>
              <a:buAutoNum type="arabicPeriod"/>
            </a:pPr>
            <a:r>
              <a:rPr lang="en-US" altLang="en-US" sz="2800" dirty="0" smtClean="0"/>
              <a:t>Pay Yourself First</a:t>
            </a:r>
          </a:p>
          <a:p>
            <a:pPr marL="460375" indent="-460375">
              <a:buFont typeface="Trebuchet MS" pitchFamily="34" charset="0"/>
              <a:buAutoNum type="arabicPeriod"/>
            </a:pPr>
            <a:r>
              <a:rPr lang="en-US" altLang="en-US" sz="2800" dirty="0" smtClean="0">
                <a:solidFill>
                  <a:srgbClr val="DA6A5E"/>
                </a:solidFill>
              </a:rPr>
              <a:t>Adjust Your Priorities</a:t>
            </a:r>
          </a:p>
          <a:p>
            <a:pPr marL="460375" indent="-460375">
              <a:buFont typeface="Trebuchet MS" pitchFamily="34" charset="0"/>
              <a:buAutoNum type="arabicPeriod"/>
            </a:pPr>
            <a:r>
              <a:rPr lang="en-US" altLang="en-US" sz="2800" dirty="0" smtClean="0"/>
              <a:t>Change Your Thinking</a:t>
            </a:r>
          </a:p>
          <a:p>
            <a:pPr marL="460375" indent="-460375">
              <a:buFont typeface="Trebuchet MS" pitchFamily="34" charset="0"/>
              <a:buAutoNum type="arabicPeriod"/>
            </a:pPr>
            <a:r>
              <a:rPr lang="en-US" altLang="en-US" sz="2800" dirty="0" smtClean="0">
                <a:solidFill>
                  <a:srgbClr val="DA6A5E"/>
                </a:solidFill>
              </a:rPr>
              <a:t>Adjust Your Lifestyle</a:t>
            </a:r>
          </a:p>
          <a:p>
            <a:pPr marL="460375" indent="-460375">
              <a:buFont typeface="Trebuchet MS" pitchFamily="34" charset="0"/>
              <a:buAutoNum type="arabicPeriod"/>
            </a:pPr>
            <a:r>
              <a:rPr lang="en-US" altLang="en-US" sz="2800" dirty="0" smtClean="0"/>
              <a:t>Earn Additional Income </a:t>
            </a:r>
          </a:p>
          <a:p>
            <a:pPr marL="460375" indent="-460375">
              <a:buFont typeface="Trebuchet MS" pitchFamily="34" charset="0"/>
              <a:buAutoNum type="arabicPeriod"/>
            </a:pPr>
            <a:r>
              <a:rPr lang="en-US" altLang="en-US" sz="2800" dirty="0" smtClean="0">
                <a:solidFill>
                  <a:srgbClr val="DA6A5E"/>
                </a:solidFill>
              </a:rPr>
              <a:t>Avoid the Credit Trap</a:t>
            </a:r>
          </a:p>
          <a:p>
            <a:pPr marL="460375" indent="-460375">
              <a:buFont typeface="Trebuchet MS" pitchFamily="34" charset="0"/>
              <a:buAutoNum type="arabicPeriod"/>
            </a:pPr>
            <a:r>
              <a:rPr lang="en-US" altLang="en-US" sz="2800" dirty="0" smtClean="0"/>
              <a:t>Set Goals and Have a Plan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2"/>
          <p:cNvSpPr>
            <a:spLocks noGrp="1"/>
          </p:cNvSpPr>
          <p:nvPr>
            <p:ph type="title"/>
          </p:nvPr>
        </p:nvSpPr>
        <p:spPr/>
        <p:txBody>
          <a:bodyPr/>
          <a:lstStyle/>
          <a:p>
            <a:r>
              <a:rPr lang="en-US" altLang="en-US" sz="4000" dirty="0" smtClean="0"/>
              <a:t>Endnotes</a:t>
            </a:r>
          </a:p>
        </p:txBody>
      </p:sp>
      <p:sp>
        <p:nvSpPr>
          <p:cNvPr id="106498" name="Rectangle 13"/>
          <p:cNvSpPr>
            <a:spLocks noGrp="1"/>
          </p:cNvSpPr>
          <p:nvPr>
            <p:ph idx="1"/>
          </p:nvPr>
        </p:nvSpPr>
        <p:spPr>
          <a:xfrm>
            <a:off x="485775" y="1381125"/>
            <a:ext cx="8229600" cy="1279525"/>
          </a:xfrm>
        </p:spPr>
        <p:txBody>
          <a:bodyPr/>
          <a:lstStyle/>
          <a:p>
            <a:pPr marL="0" indent="0" algn="ctr">
              <a:spcAft>
                <a:spcPts val="600"/>
              </a:spcAft>
              <a:buFont typeface="Trebuchet MS" pitchFamily="34" charset="0"/>
              <a:buNone/>
            </a:pPr>
            <a:r>
              <a:rPr lang="en-US" altLang="en-US" sz="1200" dirty="0" smtClean="0"/>
              <a:t>Securities offered by PFS Investments Inc.</a:t>
            </a:r>
            <a:br>
              <a:rPr lang="en-US" altLang="en-US" sz="1200" dirty="0" smtClean="0"/>
            </a:br>
            <a:endParaRPr lang="en-US" altLang="en-US" sz="1200" dirty="0" smtClean="0"/>
          </a:p>
          <a:p>
            <a:pPr marL="0" indent="0">
              <a:spcAft>
                <a:spcPts val="600"/>
              </a:spcAft>
              <a:buFont typeface="Trebuchet MS" pitchFamily="34" charset="0"/>
              <a:buNone/>
            </a:pPr>
            <a:r>
              <a:rPr lang="en-US" altLang="en-US" sz="1000" dirty="0" smtClean="0"/>
              <a:t>Primerica representatives market term insurance underwritten by the following affiliated companies in these respective jurisdictions: National Benefit Life Insurance Company (Home Office: Long Island City, NY) in New York; Primerica Life Insurance Company (Executive Offices: Duluth, GA) in all other U.S. jurisdictions; Primerica Life Insurance Company of Canada (Home Office: Mississauga, ON) in Canada. </a:t>
            </a:r>
          </a:p>
          <a:p>
            <a:pPr marL="0" indent="0">
              <a:spcAft>
                <a:spcPts val="600"/>
              </a:spcAft>
              <a:buNone/>
            </a:pPr>
            <a:r>
              <a:rPr lang="en-US" sz="1000" dirty="0"/>
              <a:t>Primerica representatives are not financial or estate planners, or tax advisors and do not offer </a:t>
            </a:r>
            <a:r>
              <a:rPr lang="en-US" sz="1000" dirty="0" smtClean="0"/>
              <a:t>debt management, budget planning, credit </a:t>
            </a:r>
            <a:r>
              <a:rPr lang="en-US" sz="1000" dirty="0"/>
              <a:t>counseling or legal advice</a:t>
            </a:r>
            <a:r>
              <a:rPr lang="en-US" sz="1000" dirty="0" smtClean="0"/>
              <a:t>.</a:t>
            </a:r>
            <a:endParaRPr lang="en-US" altLang="en-US" sz="1000" i="1" dirty="0" smtClean="0"/>
          </a:p>
        </p:txBody>
      </p:sp>
      <p:sp>
        <p:nvSpPr>
          <p:cNvPr id="106499" name="TextBox 3"/>
          <p:cNvSpPr txBox="1">
            <a:spLocks noChangeArrowheads="1"/>
          </p:cNvSpPr>
          <p:nvPr/>
        </p:nvSpPr>
        <p:spPr bwMode="auto">
          <a:xfrm>
            <a:off x="3665539" y="3958682"/>
            <a:ext cx="18022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r>
              <a:rPr lang="en-US" altLang="en-US" sz="1400" dirty="0">
                <a:ea typeface="Arial Unicode MS" panose="020B0604020202020204" pitchFamily="34" charset="-128"/>
              </a:rPr>
              <a:t>www.primerica.com</a:t>
            </a:r>
          </a:p>
        </p:txBody>
      </p:sp>
      <p:sp>
        <p:nvSpPr>
          <p:cNvPr id="106500" name="Text Box 14"/>
          <p:cNvSpPr txBox="1">
            <a:spLocks noChangeArrowheads="1"/>
          </p:cNvSpPr>
          <p:nvPr/>
        </p:nvSpPr>
        <p:spPr bwMode="auto">
          <a:xfrm>
            <a:off x="495300" y="4235559"/>
            <a:ext cx="807720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r>
              <a:rPr lang="en-US" sz="1100" dirty="0"/>
              <a:t>Primerica and PFS Investments Inc</a:t>
            </a:r>
            <a:r>
              <a:rPr lang="en-US" sz="1100" dirty="0" smtClean="0"/>
              <a:t>. are affiliated </a:t>
            </a:r>
            <a:r>
              <a:rPr lang="en-US" sz="1100" dirty="0"/>
              <a:t>companies.</a:t>
            </a:r>
          </a:p>
          <a:p>
            <a:pPr algn="ctr" eaLnBrk="1" hangingPunct="1"/>
            <a:endParaRPr lang="en-US" altLang="en-US" sz="1200" dirty="0" smtClean="0">
              <a:ea typeface="Arial Unicode MS" panose="020B0604020202020204" pitchFamily="34" charset="-128"/>
            </a:endParaRPr>
          </a:p>
          <a:p>
            <a:pPr algn="ctr" eaLnBrk="1" hangingPunct="1"/>
            <a:r>
              <a:rPr lang="en-US" altLang="en-US" sz="1200" dirty="0" smtClean="0">
                <a:ea typeface="Arial Unicode MS" panose="020B0604020202020204" pitchFamily="34" charset="-128"/>
              </a:rPr>
              <a:t>Not </a:t>
            </a:r>
            <a:r>
              <a:rPr lang="en-US" altLang="en-US" sz="1200" dirty="0">
                <a:ea typeface="Arial Unicode MS" panose="020B0604020202020204" pitchFamily="34" charset="-128"/>
              </a:rPr>
              <a:t>for use in New York State.</a:t>
            </a:r>
            <a:r>
              <a:rPr lang="en-US" altLang="en-US" sz="1000" dirty="0">
                <a:ea typeface="Arial Unicode MS" panose="020B0604020202020204" pitchFamily="34" charset="-128"/>
              </a:rPr>
              <a:t> </a:t>
            </a:r>
          </a:p>
          <a:p>
            <a:pPr eaLnBrk="1" hangingPunct="1"/>
            <a:endParaRPr lang="en-US" altLang="en-US" sz="1000" dirty="0">
              <a:ea typeface="Arial Unicode MS" panose="020B0604020202020204" pitchFamily="34" charset="-128"/>
            </a:endParaRPr>
          </a:p>
          <a:p>
            <a:pPr eaLnBrk="1" hangingPunct="1"/>
            <a:r>
              <a:rPr lang="en-US" altLang="en-US" sz="800" dirty="0">
                <a:ea typeface="Arial Unicode MS" panose="020B0604020202020204" pitchFamily="34" charset="-128"/>
              </a:rPr>
              <a:t>© 2003-</a:t>
            </a:r>
            <a:r>
              <a:rPr lang="en-US" altLang="en-US" sz="800" dirty="0" smtClean="0">
                <a:ea typeface="Arial Unicode MS" panose="020B0604020202020204" pitchFamily="34" charset="-128"/>
              </a:rPr>
              <a:t>2019 </a:t>
            </a:r>
            <a:r>
              <a:rPr lang="en-US" altLang="en-US" sz="800" dirty="0">
                <a:ea typeface="Arial Unicode MS" panose="020B0604020202020204" pitchFamily="34" charset="-128"/>
              </a:rPr>
              <a:t>Primerica</a:t>
            </a:r>
            <a:r>
              <a:rPr lang="en-US" altLang="en-US" sz="800" dirty="0" smtClean="0">
                <a:ea typeface="Arial Unicode MS" panose="020B0604020202020204" pitchFamily="34" charset="-128"/>
              </a:rPr>
              <a:t>/55830/1.19/</a:t>
            </a:r>
            <a:r>
              <a:rPr lang="en-US" altLang="en-US" sz="800" dirty="0">
                <a:ea typeface="Arial Unicode MS" panose="020B0604020202020204" pitchFamily="34" charset="-128"/>
              </a:rPr>
              <a:t>US</a:t>
            </a:r>
            <a:r>
              <a:rPr lang="en-US" altLang="en-US" sz="800" dirty="0" smtClean="0">
                <a:ea typeface="Arial Unicode MS" panose="020B0604020202020204" pitchFamily="34" charset="-128"/>
              </a:rPr>
              <a:t>/629492</a:t>
            </a:r>
          </a:p>
        </p:txBody>
      </p:sp>
      <p:sp>
        <p:nvSpPr>
          <p:cNvPr id="106502" name="TextBox 1"/>
          <p:cNvSpPr txBox="1">
            <a:spLocks noChangeArrowheads="1"/>
          </p:cNvSpPr>
          <p:nvPr/>
        </p:nvSpPr>
        <p:spPr bwMode="auto">
          <a:xfrm>
            <a:off x="1100138" y="2776537"/>
            <a:ext cx="6953250" cy="707886"/>
          </a:xfrm>
          <a:prstGeom prst="rect">
            <a:avLst/>
          </a:prstGeom>
          <a:noFill/>
          <a:ln w="38100">
            <a:solidFill>
              <a:srgbClr val="D2A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r>
              <a:rPr lang="en-US" sz="1000" dirty="0"/>
              <a:t>An investor should consider a mutual fund’s risks, investment objectives, and fee expenses carefully before investing. The prospectus contains this and other information about the mutual fund. You may obtain a prospectus from your PFS Investments representative or by contacting PFS Investments at 770-381-1000. You should read and consider the prospectus carefully before investing.</a:t>
            </a:r>
          </a:p>
        </p:txBody>
      </p:sp>
      <p:pic>
        <p:nvPicPr>
          <p:cNvPr id="8" name="Picture 9" descr="PRIMERICA R LOGO 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02063" y="3625126"/>
            <a:ext cx="15351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9241971" y="4442956"/>
            <a:ext cx="328749" cy="700544"/>
            <a:chOff x="9318171" y="0"/>
            <a:chExt cx="1402897" cy="2989488"/>
          </a:xfrm>
        </p:grpSpPr>
        <p:sp>
          <p:nvSpPr>
            <p:cNvPr id="10" name="Rectangle 9"/>
            <p:cNvSpPr/>
            <p:nvPr/>
          </p:nvSpPr>
          <p:spPr>
            <a:xfrm>
              <a:off x="9318171" y="0"/>
              <a:ext cx="667657" cy="667657"/>
            </a:xfrm>
            <a:prstGeom prst="rect">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11" name="Rectangle 10"/>
            <p:cNvSpPr/>
            <p:nvPr/>
          </p:nvSpPr>
          <p:spPr>
            <a:xfrm>
              <a:off x="9318171" y="776514"/>
              <a:ext cx="667657" cy="667657"/>
            </a:xfrm>
            <a:prstGeom prst="rect">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12" name="Rectangle 11"/>
            <p:cNvSpPr/>
            <p:nvPr/>
          </p:nvSpPr>
          <p:spPr>
            <a:xfrm>
              <a:off x="9318171" y="1523999"/>
              <a:ext cx="667657" cy="667657"/>
            </a:xfrm>
            <a:prstGeom prst="rect">
              <a:avLst/>
            </a:prstGeom>
            <a:solidFill>
              <a:srgbClr val="FE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13" name="Rectangle 12"/>
            <p:cNvSpPr/>
            <p:nvPr/>
          </p:nvSpPr>
          <p:spPr>
            <a:xfrm>
              <a:off x="10043886" y="1531256"/>
              <a:ext cx="667657" cy="667657"/>
            </a:xfrm>
            <a:prstGeom prst="rect">
              <a:avLst/>
            </a:prstGeom>
            <a:solidFill>
              <a:srgbClr val="BD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14" name="Rectangle 13"/>
            <p:cNvSpPr/>
            <p:nvPr/>
          </p:nvSpPr>
          <p:spPr>
            <a:xfrm>
              <a:off x="10036628" y="754743"/>
              <a:ext cx="667657" cy="667657"/>
            </a:xfrm>
            <a:prstGeom prst="rect">
              <a:avLst/>
            </a:prstGeom>
            <a:solidFill>
              <a:srgbClr val="9A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15" name="Rectangle 14"/>
            <p:cNvSpPr/>
            <p:nvPr/>
          </p:nvSpPr>
          <p:spPr>
            <a:xfrm>
              <a:off x="10022115" y="0"/>
              <a:ext cx="667657" cy="667657"/>
            </a:xfrm>
            <a:prstGeom prst="rect">
              <a:avLst/>
            </a:prstGeom>
            <a:solidFill>
              <a:srgbClr val="2B6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16" name="Rectangle 15"/>
            <p:cNvSpPr/>
            <p:nvPr/>
          </p:nvSpPr>
          <p:spPr>
            <a:xfrm>
              <a:off x="9327696" y="2314574"/>
              <a:ext cx="667657" cy="667657"/>
            </a:xfrm>
            <a:prstGeom prst="rect">
              <a:avLst/>
            </a:prstGeom>
            <a:solidFill>
              <a:srgbClr val="88B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17" name="Rectangle 16"/>
            <p:cNvSpPr/>
            <p:nvPr/>
          </p:nvSpPr>
          <p:spPr>
            <a:xfrm>
              <a:off x="10053411" y="2321831"/>
              <a:ext cx="667657" cy="667657"/>
            </a:xfrm>
            <a:prstGeom prst="rect">
              <a:avLst/>
            </a:prstGeom>
            <a:solidFill>
              <a:srgbClr val="569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Text Box 12"/>
          <p:cNvSpPr txBox="1">
            <a:spLocks noChangeArrowheads="1"/>
          </p:cNvSpPr>
          <p:nvPr/>
        </p:nvSpPr>
        <p:spPr bwMode="auto">
          <a:xfrm>
            <a:off x="492125" y="4924424"/>
            <a:ext cx="8108950"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35000"/>
              </a:spcAft>
            </a:pPr>
            <a:r>
              <a:rPr lang="en-US" altLang="en-US" sz="1000" dirty="0">
                <a:solidFill>
                  <a:schemeClr val="tx1">
                    <a:lumMod val="65000"/>
                    <a:lumOff val="35000"/>
                  </a:schemeClr>
                </a:solidFill>
                <a:ea typeface="Arial Unicode MS" panose="020B0604020202020204" pitchFamily="34" charset="-128"/>
              </a:rPr>
              <a:t>Diversification does not assure a profit or protect against loss.</a:t>
            </a:r>
          </a:p>
        </p:txBody>
      </p:sp>
      <p:sp>
        <p:nvSpPr>
          <p:cNvPr id="2" name="Text Box 5"/>
          <p:cNvSpPr txBox="1">
            <a:spLocks noChangeArrowheads="1"/>
          </p:cNvSpPr>
          <p:nvPr/>
        </p:nvSpPr>
        <p:spPr bwMode="auto">
          <a:xfrm>
            <a:off x="5603875" y="1330899"/>
            <a:ext cx="3521075"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3543300" algn="r"/>
                <a:tab pos="3886200" algn="l"/>
              </a:tabLst>
              <a:defRPr sz="2400">
                <a:solidFill>
                  <a:schemeClr val="tx1"/>
                </a:solidFill>
                <a:latin typeface="Trebuchet MS" pitchFamily="34" charset="0"/>
                <a:ea typeface="MS PGothic" pitchFamily="34" charset="-128"/>
              </a:defRPr>
            </a:lvl1pPr>
            <a:lvl2pPr marL="742950" indent="-285750" eaLnBrk="0" hangingPunct="0">
              <a:tabLst>
                <a:tab pos="3543300" algn="r"/>
                <a:tab pos="3886200" algn="l"/>
              </a:tabLst>
              <a:defRPr sz="2400">
                <a:solidFill>
                  <a:schemeClr val="tx1"/>
                </a:solidFill>
                <a:latin typeface="Trebuchet MS" pitchFamily="34" charset="0"/>
                <a:ea typeface="MS PGothic" pitchFamily="34" charset="-128"/>
              </a:defRPr>
            </a:lvl2pPr>
            <a:lvl3pPr marL="1143000" indent="-228600" eaLnBrk="0" hangingPunct="0">
              <a:tabLst>
                <a:tab pos="3543300" algn="r"/>
                <a:tab pos="3886200" algn="l"/>
              </a:tabLst>
              <a:defRPr sz="2400">
                <a:solidFill>
                  <a:schemeClr val="tx1"/>
                </a:solidFill>
                <a:latin typeface="Trebuchet MS" pitchFamily="34" charset="0"/>
                <a:ea typeface="MS PGothic" pitchFamily="34" charset="-128"/>
              </a:defRPr>
            </a:lvl3pPr>
            <a:lvl4pPr marL="1600200" indent="-228600" eaLnBrk="0" hangingPunct="0">
              <a:tabLst>
                <a:tab pos="3543300" algn="r"/>
                <a:tab pos="3886200" algn="l"/>
              </a:tabLst>
              <a:defRPr sz="2400">
                <a:solidFill>
                  <a:schemeClr val="tx1"/>
                </a:solidFill>
                <a:latin typeface="Trebuchet MS" pitchFamily="34" charset="0"/>
                <a:ea typeface="MS PGothic" pitchFamily="34" charset="-128"/>
              </a:defRPr>
            </a:lvl4pPr>
            <a:lvl5pPr marL="2057400" indent="-228600" eaLnBrk="0" hangingPunct="0">
              <a:tabLst>
                <a:tab pos="3543300" algn="r"/>
                <a:tab pos="3886200" algn="l"/>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3543300" algn="r"/>
                <a:tab pos="3886200" algn="l"/>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3543300" algn="r"/>
                <a:tab pos="3886200" algn="l"/>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3543300" algn="r"/>
                <a:tab pos="3886200" algn="l"/>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3543300" algn="r"/>
                <a:tab pos="3886200" algn="l"/>
              </a:tabLst>
              <a:defRPr sz="2400">
                <a:solidFill>
                  <a:schemeClr val="tx1"/>
                </a:solidFill>
                <a:latin typeface="Trebuchet MS" pitchFamily="34" charset="0"/>
                <a:ea typeface="MS PGothic" pitchFamily="34" charset="-128"/>
              </a:defRPr>
            </a:lvl9pPr>
          </a:lstStyle>
          <a:p>
            <a:pPr eaLnBrk="1" hangingPunct="1">
              <a:spcAft>
                <a:spcPct val="50000"/>
              </a:spcAft>
            </a:pPr>
            <a:r>
              <a:rPr lang="en-US" altLang="en-US" dirty="0">
                <a:solidFill>
                  <a:srgbClr val="33868D"/>
                </a:solidFill>
                <a:ea typeface="Arial Unicode MS" panose="020B0604020202020204" pitchFamily="34" charset="-128"/>
              </a:rPr>
              <a:t>But You </a:t>
            </a:r>
            <a:r>
              <a:rPr lang="en-US" altLang="en-US" b="1" dirty="0">
                <a:solidFill>
                  <a:srgbClr val="33868D"/>
                </a:solidFill>
                <a:ea typeface="Arial Unicode MS" panose="020B0604020202020204" pitchFamily="34" charset="-128"/>
              </a:rPr>
              <a:t>Can </a:t>
            </a:r>
            <a:r>
              <a:rPr lang="en-US" altLang="en-US" dirty="0" smtClean="0">
                <a:solidFill>
                  <a:srgbClr val="33868D"/>
                </a:solidFill>
                <a:ea typeface="Arial Unicode MS" panose="020B0604020202020204" pitchFamily="34" charset="-128"/>
              </a:rPr>
              <a:t>Control</a:t>
            </a:r>
          </a:p>
          <a:p>
            <a:pPr marL="346075" lvl="0" eaLnBrk="1" hangingPunct="1">
              <a:spcAft>
                <a:spcPct val="50000"/>
              </a:spcAft>
              <a:tabLst/>
            </a:pPr>
            <a:r>
              <a:rPr lang="en-US" altLang="en-US" sz="1400" dirty="0">
                <a:solidFill>
                  <a:prstClr val="black"/>
                </a:solidFill>
                <a:ea typeface="Arial Unicode MS" panose="020B0604020202020204" pitchFamily="34" charset="-128"/>
              </a:rPr>
              <a:t>Saving for retirement</a:t>
            </a:r>
          </a:p>
          <a:p>
            <a:pPr marL="346075" lvl="0" eaLnBrk="1" hangingPunct="1">
              <a:spcAft>
                <a:spcPct val="50000"/>
              </a:spcAft>
              <a:tabLst/>
            </a:pPr>
            <a:r>
              <a:rPr lang="en-US" altLang="en-US" sz="1400" dirty="0">
                <a:solidFill>
                  <a:prstClr val="black"/>
                </a:solidFill>
                <a:ea typeface="Arial Unicode MS" panose="020B0604020202020204" pitchFamily="34" charset="-128"/>
              </a:rPr>
              <a:t>Other sources of income</a:t>
            </a:r>
          </a:p>
          <a:p>
            <a:pPr marL="346075" lvl="0" eaLnBrk="1" hangingPunct="1">
              <a:spcAft>
                <a:spcPct val="50000"/>
              </a:spcAft>
              <a:tabLst/>
            </a:pPr>
            <a:r>
              <a:rPr lang="en-US" altLang="en-US" sz="1400" dirty="0">
                <a:solidFill>
                  <a:prstClr val="black"/>
                </a:solidFill>
                <a:ea typeface="Arial Unicode MS" panose="020B0604020202020204" pitchFamily="34" charset="-128"/>
              </a:rPr>
              <a:t>Ways </a:t>
            </a:r>
            <a:r>
              <a:rPr lang="en-US" altLang="en-US" sz="1400" dirty="0" smtClean="0">
                <a:solidFill>
                  <a:prstClr val="black"/>
                </a:solidFill>
                <a:ea typeface="Arial Unicode MS" panose="020B0604020202020204" pitchFamily="34" charset="-128"/>
              </a:rPr>
              <a:t>to reduce </a:t>
            </a:r>
            <a:r>
              <a:rPr lang="en-US" altLang="en-US" sz="1400" dirty="0">
                <a:solidFill>
                  <a:prstClr val="black"/>
                </a:solidFill>
                <a:ea typeface="Arial Unicode MS" panose="020B0604020202020204" pitchFamily="34" charset="-128"/>
              </a:rPr>
              <a:t>your taxes</a:t>
            </a:r>
          </a:p>
          <a:p>
            <a:pPr marL="346075" lvl="0" eaLnBrk="1" hangingPunct="1">
              <a:spcAft>
                <a:spcPct val="50000"/>
              </a:spcAft>
              <a:tabLst/>
            </a:pPr>
            <a:r>
              <a:rPr lang="en-US" altLang="en-US" sz="1400" dirty="0">
                <a:solidFill>
                  <a:prstClr val="black"/>
                </a:solidFill>
                <a:ea typeface="Arial Unicode MS" panose="020B0604020202020204" pitchFamily="34" charset="-128"/>
              </a:rPr>
              <a:t>Maximizing your savings</a:t>
            </a:r>
          </a:p>
          <a:p>
            <a:pPr marL="346075" lvl="0" eaLnBrk="1" hangingPunct="1">
              <a:spcAft>
                <a:spcPct val="50000"/>
              </a:spcAft>
              <a:tabLst/>
            </a:pPr>
            <a:r>
              <a:rPr lang="en-US" altLang="en-US" sz="1400" dirty="0">
                <a:solidFill>
                  <a:prstClr val="black"/>
                </a:solidFill>
                <a:ea typeface="Arial Unicode MS" panose="020B0604020202020204" pitchFamily="34" charset="-128"/>
              </a:rPr>
              <a:t>Saving more</a:t>
            </a:r>
          </a:p>
          <a:p>
            <a:pPr marL="346075" lvl="0" eaLnBrk="1" hangingPunct="1">
              <a:spcAft>
                <a:spcPct val="50000"/>
              </a:spcAft>
              <a:tabLst/>
            </a:pPr>
            <a:r>
              <a:rPr lang="en-US" altLang="en-US" sz="1400" dirty="0">
                <a:solidFill>
                  <a:prstClr val="black"/>
                </a:solidFill>
                <a:ea typeface="Arial Unicode MS" panose="020B0604020202020204" pitchFamily="34" charset="-128"/>
              </a:rPr>
              <a:t>Diversity of your investment </a:t>
            </a:r>
            <a:r>
              <a:rPr lang="en-US" altLang="en-US" sz="1400" dirty="0" smtClean="0">
                <a:solidFill>
                  <a:prstClr val="black"/>
                </a:solidFill>
                <a:ea typeface="Arial Unicode MS" panose="020B0604020202020204" pitchFamily="34" charset="-128"/>
              </a:rPr>
              <a:t>choices</a:t>
            </a:r>
            <a:endParaRPr lang="en-US" altLang="en-US" sz="1600" dirty="0">
              <a:solidFill>
                <a:srgbClr val="37659D"/>
              </a:solidFill>
              <a:ea typeface="Arial Unicode MS" panose="020B0604020202020204" pitchFamily="34" charset="-128"/>
            </a:endParaRPr>
          </a:p>
        </p:txBody>
      </p:sp>
      <p:sp>
        <p:nvSpPr>
          <p:cNvPr id="4" name="Text Box 5"/>
          <p:cNvSpPr txBox="1">
            <a:spLocks noChangeArrowheads="1"/>
          </p:cNvSpPr>
          <p:nvPr/>
        </p:nvSpPr>
        <p:spPr bwMode="auto">
          <a:xfrm>
            <a:off x="2444755" y="1328518"/>
            <a:ext cx="3060695"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3543300" algn="r"/>
                <a:tab pos="3886200" algn="l"/>
              </a:tabLst>
              <a:defRPr sz="2400">
                <a:solidFill>
                  <a:schemeClr val="tx1"/>
                </a:solidFill>
                <a:latin typeface="Trebuchet MS" pitchFamily="34" charset="0"/>
                <a:ea typeface="MS PGothic" pitchFamily="34" charset="-128"/>
              </a:defRPr>
            </a:lvl1pPr>
            <a:lvl2pPr marL="742950" indent="-285750" eaLnBrk="0" hangingPunct="0">
              <a:tabLst>
                <a:tab pos="3543300" algn="r"/>
                <a:tab pos="3886200" algn="l"/>
              </a:tabLst>
              <a:defRPr sz="2400">
                <a:solidFill>
                  <a:schemeClr val="tx1"/>
                </a:solidFill>
                <a:latin typeface="Trebuchet MS" pitchFamily="34" charset="0"/>
                <a:ea typeface="MS PGothic" pitchFamily="34" charset="-128"/>
              </a:defRPr>
            </a:lvl2pPr>
            <a:lvl3pPr marL="1143000" indent="-228600" eaLnBrk="0" hangingPunct="0">
              <a:tabLst>
                <a:tab pos="3543300" algn="r"/>
                <a:tab pos="3886200" algn="l"/>
              </a:tabLst>
              <a:defRPr sz="2400">
                <a:solidFill>
                  <a:schemeClr val="tx1"/>
                </a:solidFill>
                <a:latin typeface="Trebuchet MS" pitchFamily="34" charset="0"/>
                <a:ea typeface="MS PGothic" pitchFamily="34" charset="-128"/>
              </a:defRPr>
            </a:lvl3pPr>
            <a:lvl4pPr marL="1600200" indent="-228600" eaLnBrk="0" hangingPunct="0">
              <a:tabLst>
                <a:tab pos="3543300" algn="r"/>
                <a:tab pos="3886200" algn="l"/>
              </a:tabLst>
              <a:defRPr sz="2400">
                <a:solidFill>
                  <a:schemeClr val="tx1"/>
                </a:solidFill>
                <a:latin typeface="Trebuchet MS" pitchFamily="34" charset="0"/>
                <a:ea typeface="MS PGothic" pitchFamily="34" charset="-128"/>
              </a:defRPr>
            </a:lvl4pPr>
            <a:lvl5pPr marL="2057400" indent="-228600" eaLnBrk="0" hangingPunct="0">
              <a:tabLst>
                <a:tab pos="3543300" algn="r"/>
                <a:tab pos="3886200" algn="l"/>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3543300" algn="r"/>
                <a:tab pos="3886200" algn="l"/>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3543300" algn="r"/>
                <a:tab pos="3886200" algn="l"/>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3543300" algn="r"/>
                <a:tab pos="3886200" algn="l"/>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3543300" algn="r"/>
                <a:tab pos="3886200" algn="l"/>
              </a:tabLst>
              <a:defRPr sz="2400">
                <a:solidFill>
                  <a:schemeClr val="tx1"/>
                </a:solidFill>
                <a:latin typeface="Trebuchet MS" pitchFamily="34" charset="0"/>
                <a:ea typeface="MS PGothic" pitchFamily="34" charset="-128"/>
              </a:defRPr>
            </a:lvl9pPr>
          </a:lstStyle>
          <a:p>
            <a:pPr eaLnBrk="1" hangingPunct="1">
              <a:spcAft>
                <a:spcPct val="50000"/>
              </a:spcAft>
            </a:pPr>
            <a:r>
              <a:rPr lang="en-US" altLang="en-US" dirty="0" smtClean="0">
                <a:solidFill>
                  <a:srgbClr val="DA6A5E"/>
                </a:solidFill>
                <a:ea typeface="Arial Unicode MS" panose="020B0604020202020204" pitchFamily="34" charset="-128"/>
              </a:rPr>
              <a:t>You </a:t>
            </a:r>
            <a:r>
              <a:rPr lang="en-US" altLang="en-US" b="1" dirty="0">
                <a:solidFill>
                  <a:srgbClr val="DA6A5E"/>
                </a:solidFill>
                <a:ea typeface="Arial Unicode MS" panose="020B0604020202020204" pitchFamily="34" charset="-128"/>
              </a:rPr>
              <a:t>Cannot </a:t>
            </a:r>
            <a:r>
              <a:rPr lang="en-US" altLang="en-US" dirty="0" smtClean="0">
                <a:solidFill>
                  <a:srgbClr val="DA6A5E"/>
                </a:solidFill>
                <a:ea typeface="Arial Unicode MS" panose="020B0604020202020204" pitchFamily="34" charset="-128"/>
              </a:rPr>
              <a:t>Control</a:t>
            </a:r>
          </a:p>
          <a:p>
            <a:pPr marL="346075" lvl="0" eaLnBrk="1" hangingPunct="1">
              <a:spcAft>
                <a:spcPct val="50000"/>
              </a:spcAft>
              <a:tabLst/>
            </a:pPr>
            <a:r>
              <a:rPr lang="en-US" altLang="en-US" sz="1400" dirty="0">
                <a:solidFill>
                  <a:prstClr val="black"/>
                </a:solidFill>
                <a:ea typeface="Arial Unicode MS" panose="020B0604020202020204" pitchFamily="34" charset="-128"/>
              </a:rPr>
              <a:t>The future of Social Security</a:t>
            </a:r>
            <a:endParaRPr lang="en-US" altLang="en-US" sz="1400" b="1" dirty="0">
              <a:solidFill>
                <a:prstClr val="black"/>
              </a:solidFill>
              <a:ea typeface="Arial Unicode MS" panose="020B0604020202020204" pitchFamily="34" charset="-128"/>
            </a:endParaRPr>
          </a:p>
          <a:p>
            <a:pPr marL="346075" lvl="0" eaLnBrk="1" hangingPunct="1">
              <a:spcAft>
                <a:spcPct val="50000"/>
              </a:spcAft>
              <a:tabLst/>
            </a:pPr>
            <a:r>
              <a:rPr lang="en-US" altLang="en-US" sz="1400" dirty="0" smtClean="0">
                <a:solidFill>
                  <a:prstClr val="black"/>
                </a:solidFill>
                <a:ea typeface="Arial Unicode MS" panose="020B0604020202020204" pitchFamily="34" charset="-128"/>
              </a:rPr>
              <a:t>Your </a:t>
            </a:r>
            <a:r>
              <a:rPr lang="en-US" altLang="en-US" sz="1400" dirty="0">
                <a:solidFill>
                  <a:prstClr val="black"/>
                </a:solidFill>
                <a:ea typeface="Arial Unicode MS" panose="020B0604020202020204" pitchFamily="34" charset="-128"/>
              </a:rPr>
              <a:t>employer</a:t>
            </a:r>
            <a:endParaRPr lang="en-US" altLang="en-US" sz="1400" b="1" dirty="0">
              <a:solidFill>
                <a:prstClr val="black"/>
              </a:solidFill>
              <a:ea typeface="Arial Unicode MS" panose="020B0604020202020204" pitchFamily="34" charset="-128"/>
            </a:endParaRPr>
          </a:p>
          <a:p>
            <a:pPr marL="346075" lvl="0" eaLnBrk="1" hangingPunct="1">
              <a:spcAft>
                <a:spcPct val="50000"/>
              </a:spcAft>
              <a:tabLst/>
            </a:pPr>
            <a:r>
              <a:rPr lang="en-US" altLang="en-US" sz="1400" dirty="0" smtClean="0">
                <a:solidFill>
                  <a:prstClr val="black"/>
                </a:solidFill>
                <a:ea typeface="Arial Unicode MS" panose="020B0604020202020204" pitchFamily="34" charset="-128"/>
              </a:rPr>
              <a:t>Taxes</a:t>
            </a:r>
            <a:endParaRPr lang="en-US" altLang="en-US" sz="1400" b="1" dirty="0">
              <a:solidFill>
                <a:prstClr val="black"/>
              </a:solidFill>
              <a:ea typeface="Arial Unicode MS" panose="020B0604020202020204" pitchFamily="34" charset="-128"/>
            </a:endParaRPr>
          </a:p>
          <a:p>
            <a:pPr marL="346075" lvl="0" eaLnBrk="1" hangingPunct="1">
              <a:spcAft>
                <a:spcPct val="50000"/>
              </a:spcAft>
              <a:tabLst/>
            </a:pPr>
            <a:r>
              <a:rPr lang="en-US" altLang="en-US" sz="1400" dirty="0" smtClean="0">
                <a:solidFill>
                  <a:prstClr val="black"/>
                </a:solidFill>
                <a:ea typeface="Arial Unicode MS" panose="020B0604020202020204" pitchFamily="34" charset="-128"/>
              </a:rPr>
              <a:t>Inflation</a:t>
            </a:r>
            <a:endParaRPr lang="en-US" altLang="en-US" sz="1400" b="1" dirty="0">
              <a:solidFill>
                <a:prstClr val="black"/>
              </a:solidFill>
              <a:ea typeface="Arial Unicode MS" panose="020B0604020202020204" pitchFamily="34" charset="-128"/>
            </a:endParaRPr>
          </a:p>
          <a:p>
            <a:pPr marL="346075" lvl="0" eaLnBrk="1" hangingPunct="1">
              <a:spcAft>
                <a:spcPct val="50000"/>
              </a:spcAft>
              <a:tabLst/>
            </a:pPr>
            <a:r>
              <a:rPr lang="en-US" altLang="en-US" sz="1400" dirty="0" smtClean="0">
                <a:solidFill>
                  <a:prstClr val="black"/>
                </a:solidFill>
                <a:ea typeface="Arial Unicode MS" panose="020B0604020202020204" pitchFamily="34" charset="-128"/>
              </a:rPr>
              <a:t>Rising </a:t>
            </a:r>
            <a:r>
              <a:rPr lang="en-US" altLang="en-US" sz="1400" dirty="0">
                <a:solidFill>
                  <a:prstClr val="black"/>
                </a:solidFill>
                <a:ea typeface="Arial Unicode MS" panose="020B0604020202020204" pitchFamily="34" charset="-128"/>
              </a:rPr>
              <a:t>costs</a:t>
            </a:r>
            <a:endParaRPr lang="en-US" altLang="en-US" sz="1400" b="1" dirty="0">
              <a:solidFill>
                <a:prstClr val="black"/>
              </a:solidFill>
              <a:ea typeface="Arial Unicode MS" panose="020B0604020202020204" pitchFamily="34" charset="-128"/>
            </a:endParaRPr>
          </a:p>
          <a:p>
            <a:pPr marL="346075" lvl="0" eaLnBrk="1" hangingPunct="1">
              <a:spcAft>
                <a:spcPct val="50000"/>
              </a:spcAft>
              <a:tabLst/>
            </a:pPr>
            <a:r>
              <a:rPr lang="en-US" altLang="en-US" sz="1400" dirty="0" smtClean="0">
                <a:solidFill>
                  <a:prstClr val="black"/>
                </a:solidFill>
                <a:ea typeface="Arial Unicode MS" panose="020B0604020202020204" pitchFamily="34" charset="-128"/>
              </a:rPr>
              <a:t>The </a:t>
            </a:r>
            <a:r>
              <a:rPr lang="en-US" altLang="en-US" sz="1400" dirty="0">
                <a:solidFill>
                  <a:prstClr val="black"/>
                </a:solidFill>
                <a:ea typeface="Arial Unicode MS" panose="020B0604020202020204" pitchFamily="34" charset="-128"/>
              </a:rPr>
              <a:t>risk of a single </a:t>
            </a:r>
            <a:r>
              <a:rPr lang="en-US" altLang="en-US" sz="1400" dirty="0" smtClean="0">
                <a:solidFill>
                  <a:prstClr val="black"/>
                </a:solidFill>
                <a:ea typeface="Arial Unicode MS" panose="020B0604020202020204" pitchFamily="34" charset="-128"/>
              </a:rPr>
              <a:t>investme</a:t>
            </a:r>
            <a:r>
              <a:rPr lang="en-US" altLang="en-US" sz="1600" dirty="0" smtClean="0">
                <a:solidFill>
                  <a:prstClr val="black"/>
                </a:solidFill>
                <a:ea typeface="Arial Unicode MS" panose="020B0604020202020204" pitchFamily="34" charset="-128"/>
              </a:rPr>
              <a:t>nt</a:t>
            </a:r>
            <a:endParaRPr lang="en-US" altLang="en-US" sz="1800" b="1" dirty="0">
              <a:solidFill>
                <a:srgbClr val="37659D"/>
              </a:solidFill>
              <a:ea typeface="Arial Unicode MS" panose="020B0604020202020204" pitchFamily="34" charset="-128"/>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4313" y="1696358"/>
            <a:ext cx="2118478" cy="2046968"/>
          </a:xfrm>
          <a:prstGeom prst="rect">
            <a:avLst/>
          </a:prstGeom>
        </p:spPr>
      </p:pic>
      <p:grpSp>
        <p:nvGrpSpPr>
          <p:cNvPr id="6" name="Group 5"/>
          <p:cNvGrpSpPr/>
          <p:nvPr/>
        </p:nvGrpSpPr>
        <p:grpSpPr>
          <a:xfrm>
            <a:off x="2494061" y="1880383"/>
            <a:ext cx="292068" cy="307777"/>
            <a:chOff x="3106629" y="-958850"/>
            <a:chExt cx="292068" cy="307777"/>
          </a:xfrm>
        </p:grpSpPr>
        <p:sp>
          <p:nvSpPr>
            <p:cNvPr id="12" name="Oval 11"/>
            <p:cNvSpPr/>
            <p:nvPr/>
          </p:nvSpPr>
          <p:spPr>
            <a:xfrm>
              <a:off x="3154680" y="-906780"/>
              <a:ext cx="198120" cy="198120"/>
            </a:xfrm>
            <a:prstGeom prst="ellipse">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5" name="TextBox 4"/>
            <p:cNvSpPr txBox="1"/>
            <p:nvPr/>
          </p:nvSpPr>
          <p:spPr>
            <a:xfrm>
              <a:off x="3106629" y="-958850"/>
              <a:ext cx="292068" cy="307777"/>
            </a:xfrm>
            <a:prstGeom prst="rect">
              <a:avLst/>
            </a:prstGeom>
            <a:noFill/>
          </p:spPr>
          <p:txBody>
            <a:bodyPr wrap="none" rtlCol="0">
              <a:spAutoFit/>
            </a:bodyPr>
            <a:lstStyle/>
            <a:p>
              <a:pPr algn="ctr"/>
              <a:r>
                <a:rPr lang="en-US" sz="1400" b="1" dirty="0" smtClean="0">
                  <a:solidFill>
                    <a:schemeClr val="bg1"/>
                  </a:solidFill>
                </a:rPr>
                <a:t>X</a:t>
              </a:r>
              <a:endParaRPr lang="en-US" sz="1400" b="1" dirty="0">
                <a:solidFill>
                  <a:schemeClr val="bg1"/>
                </a:solidFill>
              </a:endParaRPr>
            </a:p>
          </p:txBody>
        </p:sp>
      </p:grpSp>
      <p:grpSp>
        <p:nvGrpSpPr>
          <p:cNvPr id="25" name="Group 24"/>
          <p:cNvGrpSpPr/>
          <p:nvPr/>
        </p:nvGrpSpPr>
        <p:grpSpPr>
          <a:xfrm>
            <a:off x="5705108" y="1913401"/>
            <a:ext cx="198120" cy="198120"/>
            <a:chOff x="6629400" y="-906780"/>
            <a:chExt cx="198120" cy="198120"/>
          </a:xfrm>
        </p:grpSpPr>
        <p:sp>
          <p:nvSpPr>
            <p:cNvPr id="3" name="Oval 2"/>
            <p:cNvSpPr/>
            <p:nvPr/>
          </p:nvSpPr>
          <p:spPr>
            <a:xfrm>
              <a:off x="6629400" y="-906780"/>
              <a:ext cx="198120" cy="198120"/>
            </a:xfrm>
            <a:prstGeom prst="ellipse">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nvGrpSpPr>
            <p:cNvPr id="19" name="Group 18"/>
            <p:cNvGrpSpPr/>
            <p:nvPr/>
          </p:nvGrpSpPr>
          <p:grpSpPr>
            <a:xfrm>
              <a:off x="6679406" y="-842961"/>
              <a:ext cx="102393" cy="78581"/>
              <a:chOff x="6679407" y="-521493"/>
              <a:chExt cx="102393" cy="78581"/>
            </a:xfrm>
          </p:grpSpPr>
          <p:cxnSp>
            <p:nvCxnSpPr>
              <p:cNvPr id="11" name="Straight Connector 10"/>
              <p:cNvCxnSpPr/>
              <p:nvPr/>
            </p:nvCxnSpPr>
            <p:spPr>
              <a:xfrm flipH="1">
                <a:off x="6712745" y="-521493"/>
                <a:ext cx="69055" cy="690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79407" y="-488155"/>
                <a:ext cx="45244" cy="452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p:cNvGrpSpPr/>
          <p:nvPr/>
        </p:nvGrpSpPr>
        <p:grpSpPr>
          <a:xfrm>
            <a:off x="2494045" y="2209014"/>
            <a:ext cx="292068" cy="307777"/>
            <a:chOff x="3106629" y="-958850"/>
            <a:chExt cx="292068" cy="307777"/>
          </a:xfrm>
        </p:grpSpPr>
        <p:sp>
          <p:nvSpPr>
            <p:cNvPr id="31" name="Oval 30"/>
            <p:cNvSpPr/>
            <p:nvPr/>
          </p:nvSpPr>
          <p:spPr>
            <a:xfrm>
              <a:off x="3154680" y="-906780"/>
              <a:ext cx="198120" cy="198120"/>
            </a:xfrm>
            <a:prstGeom prst="ellipse">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32" name="TextBox 31"/>
            <p:cNvSpPr txBox="1"/>
            <p:nvPr/>
          </p:nvSpPr>
          <p:spPr>
            <a:xfrm>
              <a:off x="3106629" y="-958850"/>
              <a:ext cx="292068" cy="307777"/>
            </a:xfrm>
            <a:prstGeom prst="rect">
              <a:avLst/>
            </a:prstGeom>
            <a:noFill/>
          </p:spPr>
          <p:txBody>
            <a:bodyPr wrap="none" rtlCol="0">
              <a:spAutoFit/>
            </a:bodyPr>
            <a:lstStyle/>
            <a:p>
              <a:pPr algn="ctr"/>
              <a:r>
                <a:rPr lang="en-US" sz="1400" b="1" dirty="0" smtClean="0">
                  <a:solidFill>
                    <a:schemeClr val="bg1"/>
                  </a:solidFill>
                </a:rPr>
                <a:t>X</a:t>
              </a:r>
              <a:endParaRPr lang="en-US" sz="1400" b="1" dirty="0">
                <a:solidFill>
                  <a:schemeClr val="bg1"/>
                </a:solidFill>
              </a:endParaRPr>
            </a:p>
          </p:txBody>
        </p:sp>
      </p:grpSp>
      <p:grpSp>
        <p:nvGrpSpPr>
          <p:cNvPr id="33" name="Group 32"/>
          <p:cNvGrpSpPr/>
          <p:nvPr/>
        </p:nvGrpSpPr>
        <p:grpSpPr>
          <a:xfrm>
            <a:off x="5705092" y="2242032"/>
            <a:ext cx="198120" cy="198120"/>
            <a:chOff x="6629400" y="-906780"/>
            <a:chExt cx="198120" cy="198120"/>
          </a:xfrm>
        </p:grpSpPr>
        <p:sp>
          <p:nvSpPr>
            <p:cNvPr id="34" name="Oval 33"/>
            <p:cNvSpPr/>
            <p:nvPr/>
          </p:nvSpPr>
          <p:spPr>
            <a:xfrm>
              <a:off x="6629400" y="-906780"/>
              <a:ext cx="198120" cy="198120"/>
            </a:xfrm>
            <a:prstGeom prst="ellipse">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nvGrpSpPr>
            <p:cNvPr id="35" name="Group 34"/>
            <p:cNvGrpSpPr/>
            <p:nvPr/>
          </p:nvGrpSpPr>
          <p:grpSpPr>
            <a:xfrm>
              <a:off x="6679406" y="-842961"/>
              <a:ext cx="102393" cy="78581"/>
              <a:chOff x="6679407" y="-521493"/>
              <a:chExt cx="102393" cy="78581"/>
            </a:xfrm>
          </p:grpSpPr>
          <p:cxnSp>
            <p:nvCxnSpPr>
              <p:cNvPr id="36" name="Straight Connector 35"/>
              <p:cNvCxnSpPr/>
              <p:nvPr/>
            </p:nvCxnSpPr>
            <p:spPr>
              <a:xfrm flipH="1">
                <a:off x="6712745" y="-521493"/>
                <a:ext cx="69055" cy="690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79407" y="-488155"/>
                <a:ext cx="45244" cy="452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2498820" y="2528080"/>
            <a:ext cx="292068" cy="307777"/>
            <a:chOff x="3106629" y="-958850"/>
            <a:chExt cx="292068" cy="307777"/>
          </a:xfrm>
        </p:grpSpPr>
        <p:sp>
          <p:nvSpPr>
            <p:cNvPr id="42" name="Oval 41"/>
            <p:cNvSpPr/>
            <p:nvPr/>
          </p:nvSpPr>
          <p:spPr>
            <a:xfrm>
              <a:off x="3154680" y="-906780"/>
              <a:ext cx="198120" cy="198120"/>
            </a:xfrm>
            <a:prstGeom prst="ellipse">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43" name="TextBox 42"/>
            <p:cNvSpPr txBox="1"/>
            <p:nvPr/>
          </p:nvSpPr>
          <p:spPr>
            <a:xfrm>
              <a:off x="3106629" y="-958850"/>
              <a:ext cx="292068" cy="307777"/>
            </a:xfrm>
            <a:prstGeom prst="rect">
              <a:avLst/>
            </a:prstGeom>
            <a:noFill/>
          </p:spPr>
          <p:txBody>
            <a:bodyPr wrap="none" rtlCol="0">
              <a:spAutoFit/>
            </a:bodyPr>
            <a:lstStyle/>
            <a:p>
              <a:pPr algn="ctr"/>
              <a:r>
                <a:rPr lang="en-US" sz="1400" b="1" dirty="0" smtClean="0">
                  <a:solidFill>
                    <a:schemeClr val="bg1"/>
                  </a:solidFill>
                </a:rPr>
                <a:t>X</a:t>
              </a:r>
              <a:endParaRPr lang="en-US" sz="1400" b="1" dirty="0">
                <a:solidFill>
                  <a:schemeClr val="bg1"/>
                </a:solidFill>
              </a:endParaRPr>
            </a:p>
          </p:txBody>
        </p:sp>
      </p:grpSp>
      <p:grpSp>
        <p:nvGrpSpPr>
          <p:cNvPr id="44" name="Group 43"/>
          <p:cNvGrpSpPr/>
          <p:nvPr/>
        </p:nvGrpSpPr>
        <p:grpSpPr>
          <a:xfrm>
            <a:off x="5709867" y="2561098"/>
            <a:ext cx="198120" cy="198120"/>
            <a:chOff x="6629400" y="-906780"/>
            <a:chExt cx="198120" cy="198120"/>
          </a:xfrm>
        </p:grpSpPr>
        <p:sp>
          <p:nvSpPr>
            <p:cNvPr id="45" name="Oval 44"/>
            <p:cNvSpPr/>
            <p:nvPr/>
          </p:nvSpPr>
          <p:spPr>
            <a:xfrm>
              <a:off x="6629400" y="-906780"/>
              <a:ext cx="198120" cy="198120"/>
            </a:xfrm>
            <a:prstGeom prst="ellipse">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nvGrpSpPr>
            <p:cNvPr id="46" name="Group 45"/>
            <p:cNvGrpSpPr/>
            <p:nvPr/>
          </p:nvGrpSpPr>
          <p:grpSpPr>
            <a:xfrm>
              <a:off x="6679406" y="-842961"/>
              <a:ext cx="102393" cy="78581"/>
              <a:chOff x="6679407" y="-521493"/>
              <a:chExt cx="102393" cy="78581"/>
            </a:xfrm>
          </p:grpSpPr>
          <p:cxnSp>
            <p:nvCxnSpPr>
              <p:cNvPr id="47" name="Straight Connector 46"/>
              <p:cNvCxnSpPr/>
              <p:nvPr/>
            </p:nvCxnSpPr>
            <p:spPr>
              <a:xfrm flipH="1">
                <a:off x="6712745" y="-521493"/>
                <a:ext cx="69055" cy="690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79407" y="-488155"/>
                <a:ext cx="45244" cy="452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2498804" y="2856711"/>
            <a:ext cx="292068" cy="307777"/>
            <a:chOff x="3106629" y="-958850"/>
            <a:chExt cx="292068" cy="307777"/>
          </a:xfrm>
        </p:grpSpPr>
        <p:sp>
          <p:nvSpPr>
            <p:cNvPr id="50" name="Oval 49"/>
            <p:cNvSpPr/>
            <p:nvPr/>
          </p:nvSpPr>
          <p:spPr>
            <a:xfrm>
              <a:off x="3154680" y="-906780"/>
              <a:ext cx="198120" cy="198120"/>
            </a:xfrm>
            <a:prstGeom prst="ellipse">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51" name="TextBox 50"/>
            <p:cNvSpPr txBox="1"/>
            <p:nvPr/>
          </p:nvSpPr>
          <p:spPr>
            <a:xfrm>
              <a:off x="3106629" y="-958850"/>
              <a:ext cx="292068" cy="307777"/>
            </a:xfrm>
            <a:prstGeom prst="rect">
              <a:avLst/>
            </a:prstGeom>
            <a:noFill/>
          </p:spPr>
          <p:txBody>
            <a:bodyPr wrap="none" rtlCol="0">
              <a:spAutoFit/>
            </a:bodyPr>
            <a:lstStyle/>
            <a:p>
              <a:pPr algn="ctr"/>
              <a:r>
                <a:rPr lang="en-US" sz="1400" b="1" dirty="0" smtClean="0">
                  <a:solidFill>
                    <a:schemeClr val="bg1"/>
                  </a:solidFill>
                </a:rPr>
                <a:t>X</a:t>
              </a:r>
              <a:endParaRPr lang="en-US" sz="1400" b="1" dirty="0">
                <a:solidFill>
                  <a:schemeClr val="bg1"/>
                </a:solidFill>
              </a:endParaRPr>
            </a:p>
          </p:txBody>
        </p:sp>
      </p:grpSp>
      <p:grpSp>
        <p:nvGrpSpPr>
          <p:cNvPr id="52" name="Group 51"/>
          <p:cNvGrpSpPr/>
          <p:nvPr/>
        </p:nvGrpSpPr>
        <p:grpSpPr>
          <a:xfrm>
            <a:off x="5709851" y="2889729"/>
            <a:ext cx="198120" cy="198120"/>
            <a:chOff x="6629400" y="-906780"/>
            <a:chExt cx="198120" cy="198120"/>
          </a:xfrm>
        </p:grpSpPr>
        <p:sp>
          <p:nvSpPr>
            <p:cNvPr id="53" name="Oval 52"/>
            <p:cNvSpPr/>
            <p:nvPr/>
          </p:nvSpPr>
          <p:spPr>
            <a:xfrm>
              <a:off x="6629400" y="-906780"/>
              <a:ext cx="198120" cy="198120"/>
            </a:xfrm>
            <a:prstGeom prst="ellipse">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nvGrpSpPr>
            <p:cNvPr id="54" name="Group 53"/>
            <p:cNvGrpSpPr/>
            <p:nvPr/>
          </p:nvGrpSpPr>
          <p:grpSpPr>
            <a:xfrm>
              <a:off x="6679406" y="-842961"/>
              <a:ext cx="102393" cy="78581"/>
              <a:chOff x="6679407" y="-521493"/>
              <a:chExt cx="102393" cy="78581"/>
            </a:xfrm>
          </p:grpSpPr>
          <p:cxnSp>
            <p:nvCxnSpPr>
              <p:cNvPr id="55" name="Straight Connector 54"/>
              <p:cNvCxnSpPr/>
              <p:nvPr/>
            </p:nvCxnSpPr>
            <p:spPr>
              <a:xfrm flipH="1">
                <a:off x="6712745" y="-521493"/>
                <a:ext cx="69055" cy="690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679407" y="-488155"/>
                <a:ext cx="45244" cy="452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7" name="Group 56"/>
          <p:cNvGrpSpPr/>
          <p:nvPr/>
        </p:nvGrpSpPr>
        <p:grpSpPr>
          <a:xfrm>
            <a:off x="2494053" y="3185303"/>
            <a:ext cx="292068" cy="307777"/>
            <a:chOff x="3106629" y="-958850"/>
            <a:chExt cx="292068" cy="307777"/>
          </a:xfrm>
        </p:grpSpPr>
        <p:sp>
          <p:nvSpPr>
            <p:cNvPr id="58" name="Oval 57"/>
            <p:cNvSpPr/>
            <p:nvPr/>
          </p:nvSpPr>
          <p:spPr>
            <a:xfrm>
              <a:off x="3154680" y="-906780"/>
              <a:ext cx="198120" cy="198120"/>
            </a:xfrm>
            <a:prstGeom prst="ellipse">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59" name="TextBox 58"/>
            <p:cNvSpPr txBox="1"/>
            <p:nvPr/>
          </p:nvSpPr>
          <p:spPr>
            <a:xfrm>
              <a:off x="3106629" y="-958850"/>
              <a:ext cx="292068" cy="307777"/>
            </a:xfrm>
            <a:prstGeom prst="rect">
              <a:avLst/>
            </a:prstGeom>
            <a:noFill/>
          </p:spPr>
          <p:txBody>
            <a:bodyPr wrap="none" rtlCol="0">
              <a:spAutoFit/>
            </a:bodyPr>
            <a:lstStyle/>
            <a:p>
              <a:pPr algn="ctr"/>
              <a:r>
                <a:rPr lang="en-US" sz="1400" b="1" dirty="0" smtClean="0">
                  <a:solidFill>
                    <a:schemeClr val="bg1"/>
                  </a:solidFill>
                </a:rPr>
                <a:t>X</a:t>
              </a:r>
              <a:endParaRPr lang="en-US" sz="1400" b="1" dirty="0">
                <a:solidFill>
                  <a:schemeClr val="bg1"/>
                </a:solidFill>
              </a:endParaRPr>
            </a:p>
          </p:txBody>
        </p:sp>
      </p:grpSp>
      <p:grpSp>
        <p:nvGrpSpPr>
          <p:cNvPr id="60" name="Group 59"/>
          <p:cNvGrpSpPr/>
          <p:nvPr/>
        </p:nvGrpSpPr>
        <p:grpSpPr>
          <a:xfrm>
            <a:off x="5705100" y="3218321"/>
            <a:ext cx="198120" cy="198120"/>
            <a:chOff x="6629400" y="-906780"/>
            <a:chExt cx="198120" cy="198120"/>
          </a:xfrm>
        </p:grpSpPr>
        <p:sp>
          <p:nvSpPr>
            <p:cNvPr id="61" name="Oval 60"/>
            <p:cNvSpPr/>
            <p:nvPr/>
          </p:nvSpPr>
          <p:spPr>
            <a:xfrm>
              <a:off x="6629400" y="-906780"/>
              <a:ext cx="198120" cy="198120"/>
            </a:xfrm>
            <a:prstGeom prst="ellipse">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nvGrpSpPr>
            <p:cNvPr id="62" name="Group 61"/>
            <p:cNvGrpSpPr/>
            <p:nvPr/>
          </p:nvGrpSpPr>
          <p:grpSpPr>
            <a:xfrm>
              <a:off x="6679406" y="-842961"/>
              <a:ext cx="102393" cy="78581"/>
              <a:chOff x="6679407" y="-521493"/>
              <a:chExt cx="102393" cy="78581"/>
            </a:xfrm>
          </p:grpSpPr>
          <p:cxnSp>
            <p:nvCxnSpPr>
              <p:cNvPr id="63" name="Straight Connector 62"/>
              <p:cNvCxnSpPr/>
              <p:nvPr/>
            </p:nvCxnSpPr>
            <p:spPr>
              <a:xfrm flipH="1">
                <a:off x="6712745" y="-521493"/>
                <a:ext cx="69055" cy="690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679407" y="-488155"/>
                <a:ext cx="45244" cy="452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a:off x="2494037" y="3513934"/>
            <a:ext cx="292068" cy="307777"/>
            <a:chOff x="3106629" y="-958850"/>
            <a:chExt cx="292068" cy="307777"/>
          </a:xfrm>
        </p:grpSpPr>
        <p:sp>
          <p:nvSpPr>
            <p:cNvPr id="66" name="Oval 65"/>
            <p:cNvSpPr/>
            <p:nvPr/>
          </p:nvSpPr>
          <p:spPr>
            <a:xfrm>
              <a:off x="3154680" y="-906780"/>
              <a:ext cx="198120" cy="198120"/>
            </a:xfrm>
            <a:prstGeom prst="ellipse">
              <a:avLst/>
            </a:prstGeom>
            <a:solidFill>
              <a:srgbClr val="DA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67" name="TextBox 66"/>
            <p:cNvSpPr txBox="1"/>
            <p:nvPr/>
          </p:nvSpPr>
          <p:spPr>
            <a:xfrm>
              <a:off x="3106629" y="-958850"/>
              <a:ext cx="292068" cy="307777"/>
            </a:xfrm>
            <a:prstGeom prst="rect">
              <a:avLst/>
            </a:prstGeom>
            <a:noFill/>
          </p:spPr>
          <p:txBody>
            <a:bodyPr wrap="none" rtlCol="0">
              <a:spAutoFit/>
            </a:bodyPr>
            <a:lstStyle/>
            <a:p>
              <a:pPr algn="ctr"/>
              <a:r>
                <a:rPr lang="en-US" sz="1400" b="1" dirty="0" smtClean="0">
                  <a:solidFill>
                    <a:schemeClr val="bg1"/>
                  </a:solidFill>
                </a:rPr>
                <a:t>X</a:t>
              </a:r>
              <a:endParaRPr lang="en-US" sz="1400" b="1" dirty="0">
                <a:solidFill>
                  <a:schemeClr val="bg1"/>
                </a:solidFill>
              </a:endParaRPr>
            </a:p>
          </p:txBody>
        </p:sp>
      </p:grpSp>
      <p:grpSp>
        <p:nvGrpSpPr>
          <p:cNvPr id="68" name="Group 67"/>
          <p:cNvGrpSpPr/>
          <p:nvPr/>
        </p:nvGrpSpPr>
        <p:grpSpPr>
          <a:xfrm>
            <a:off x="5705084" y="3546952"/>
            <a:ext cx="198120" cy="198120"/>
            <a:chOff x="6629400" y="-906780"/>
            <a:chExt cx="198120" cy="198120"/>
          </a:xfrm>
        </p:grpSpPr>
        <p:sp>
          <p:nvSpPr>
            <p:cNvPr id="69" name="Oval 68"/>
            <p:cNvSpPr/>
            <p:nvPr/>
          </p:nvSpPr>
          <p:spPr>
            <a:xfrm>
              <a:off x="6629400" y="-906780"/>
              <a:ext cx="198120" cy="198120"/>
            </a:xfrm>
            <a:prstGeom prst="ellipse">
              <a:avLst/>
            </a:prstGeom>
            <a:solidFill>
              <a:srgbClr val="338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grpSp>
          <p:nvGrpSpPr>
            <p:cNvPr id="70" name="Group 69"/>
            <p:cNvGrpSpPr/>
            <p:nvPr/>
          </p:nvGrpSpPr>
          <p:grpSpPr>
            <a:xfrm>
              <a:off x="6679406" y="-842961"/>
              <a:ext cx="102393" cy="78581"/>
              <a:chOff x="6679407" y="-521493"/>
              <a:chExt cx="102393" cy="78581"/>
            </a:xfrm>
          </p:grpSpPr>
          <p:cxnSp>
            <p:nvCxnSpPr>
              <p:cNvPr id="71" name="Straight Connector 70"/>
              <p:cNvCxnSpPr/>
              <p:nvPr/>
            </p:nvCxnSpPr>
            <p:spPr>
              <a:xfrm flipH="1">
                <a:off x="6712745" y="-521493"/>
                <a:ext cx="69055" cy="690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679407" y="-488155"/>
                <a:ext cx="45244" cy="452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9" name="Straight Connector 28"/>
          <p:cNvCxnSpPr/>
          <p:nvPr/>
        </p:nvCxnSpPr>
        <p:spPr>
          <a:xfrm>
            <a:off x="5524500" y="1533525"/>
            <a:ext cx="0" cy="22288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sp>
        <p:nvSpPr>
          <p:cNvPr id="5" name="TextBox 4"/>
          <p:cNvSpPr txBox="1"/>
          <p:nvPr/>
        </p:nvSpPr>
        <p:spPr>
          <a:xfrm>
            <a:off x="1045027" y="725714"/>
            <a:ext cx="4731656" cy="2682273"/>
          </a:xfrm>
          <a:prstGeom prst="rect">
            <a:avLst/>
          </a:prstGeom>
          <a:noFill/>
        </p:spPr>
        <p:txBody>
          <a:bodyPr wrap="square" rtlCol="0">
            <a:spAutoFit/>
          </a:bodyPr>
          <a:lstStyle/>
          <a:p>
            <a:pPr>
              <a:lnSpc>
                <a:spcPct val="85000"/>
              </a:lnSpc>
            </a:pPr>
            <a:r>
              <a:rPr lang="en-US" sz="6600" dirty="0" smtClean="0">
                <a:solidFill>
                  <a:schemeClr val="bg1"/>
                </a:solidFill>
              </a:rPr>
              <a:t>PAY YOURSELF FIRST</a:t>
            </a:r>
            <a:endParaRPr lang="en-US" sz="6600" dirty="0">
              <a:solidFill>
                <a:schemeClr val="bg1"/>
              </a:solidFill>
            </a:endParaRPr>
          </a:p>
        </p:txBody>
      </p:sp>
      <p:sp>
        <p:nvSpPr>
          <p:cNvPr id="3" name="Slide Number Placeholder 5"/>
          <p:cNvSpPr txBox="1">
            <a:spLocks noGrp="1"/>
          </p:cNvSpPr>
          <p:nvPr/>
        </p:nvSpPr>
        <p:spPr>
          <a:xfrm>
            <a:off x="0" y="4914900"/>
            <a:ext cx="466725" cy="228600"/>
          </a:xfrm>
          <a:prstGeom prst="rect">
            <a:avLst/>
          </a:prstGeom>
          <a:noFill/>
        </p:spPr>
        <p:txBody>
          <a:bodyPr anchor="ctr"/>
          <a:lstStyle>
            <a:lvl1pPr eaLnBrk="0" hangingPunct="0">
              <a:defRPr sz="2400">
                <a:solidFill>
                  <a:schemeClr val="tx1"/>
                </a:solidFill>
                <a:latin typeface="Trebuchet MS" pitchFamily="-65" charset="0"/>
                <a:cs typeface="Arial Unicode MS" pitchFamily="-65" charset="0"/>
              </a:defRPr>
            </a:lvl1pPr>
            <a:lvl2pPr marL="37931725" indent="-37474525" eaLnBrk="0" hangingPunct="0">
              <a:defRPr sz="2400">
                <a:solidFill>
                  <a:schemeClr val="tx1"/>
                </a:solidFill>
                <a:latin typeface="Trebuchet MS" pitchFamily="-65" charset="0"/>
                <a:cs typeface="Arial Unicode MS" pitchFamily="-65" charset="0"/>
              </a:defRPr>
            </a:lvl2pPr>
            <a:lvl3pPr eaLnBrk="0" hangingPunct="0">
              <a:defRPr sz="2400">
                <a:solidFill>
                  <a:schemeClr val="tx1"/>
                </a:solidFill>
                <a:latin typeface="Trebuchet MS" pitchFamily="-65" charset="0"/>
                <a:cs typeface="Arial Unicode MS" pitchFamily="-65" charset="0"/>
              </a:defRPr>
            </a:lvl3pPr>
            <a:lvl4pPr eaLnBrk="0" hangingPunct="0">
              <a:defRPr sz="2400">
                <a:solidFill>
                  <a:schemeClr val="tx1"/>
                </a:solidFill>
                <a:latin typeface="Trebuchet MS" pitchFamily="-65" charset="0"/>
                <a:cs typeface="Arial Unicode MS" pitchFamily="-65" charset="0"/>
              </a:defRPr>
            </a:lvl4pPr>
            <a:lvl5pPr eaLnBrk="0" hangingPunct="0">
              <a:defRPr sz="2400">
                <a:solidFill>
                  <a:schemeClr val="tx1"/>
                </a:solidFill>
                <a:latin typeface="Trebuchet MS" pitchFamily="-65" charset="0"/>
                <a:cs typeface="Arial Unicode MS" pitchFamily="-65" charset="0"/>
              </a:defRPr>
            </a:lvl5pPr>
            <a:lvl6pPr marL="457200" eaLnBrk="0" fontAlgn="base" hangingPunct="0">
              <a:spcBef>
                <a:spcPct val="0"/>
              </a:spcBef>
              <a:spcAft>
                <a:spcPct val="0"/>
              </a:spcAft>
              <a:defRPr sz="2400">
                <a:solidFill>
                  <a:schemeClr val="tx1"/>
                </a:solidFill>
                <a:latin typeface="Trebuchet MS" pitchFamily="-65" charset="0"/>
                <a:cs typeface="Arial Unicode MS" pitchFamily="-65" charset="0"/>
              </a:defRPr>
            </a:lvl6pPr>
            <a:lvl7pPr marL="914400" eaLnBrk="0" fontAlgn="base" hangingPunct="0">
              <a:spcBef>
                <a:spcPct val="0"/>
              </a:spcBef>
              <a:spcAft>
                <a:spcPct val="0"/>
              </a:spcAft>
              <a:defRPr sz="2400">
                <a:solidFill>
                  <a:schemeClr val="tx1"/>
                </a:solidFill>
                <a:latin typeface="Trebuchet MS" pitchFamily="-65" charset="0"/>
                <a:cs typeface="Arial Unicode MS" pitchFamily="-65" charset="0"/>
              </a:defRPr>
            </a:lvl7pPr>
            <a:lvl8pPr marL="1371600" eaLnBrk="0" fontAlgn="base" hangingPunct="0">
              <a:spcBef>
                <a:spcPct val="0"/>
              </a:spcBef>
              <a:spcAft>
                <a:spcPct val="0"/>
              </a:spcAft>
              <a:defRPr sz="2400">
                <a:solidFill>
                  <a:schemeClr val="tx1"/>
                </a:solidFill>
                <a:latin typeface="Trebuchet MS" pitchFamily="-65" charset="0"/>
                <a:cs typeface="Arial Unicode MS" pitchFamily="-65" charset="0"/>
              </a:defRPr>
            </a:lvl8pPr>
            <a:lvl9pPr marL="1828800" eaLnBrk="0" fontAlgn="base" hangingPunct="0">
              <a:spcBef>
                <a:spcPct val="0"/>
              </a:spcBef>
              <a:spcAft>
                <a:spcPct val="0"/>
              </a:spcAft>
              <a:defRPr sz="2400">
                <a:solidFill>
                  <a:schemeClr val="tx1"/>
                </a:solidFill>
                <a:latin typeface="Trebuchet MS" pitchFamily="-65" charset="0"/>
                <a:cs typeface="Arial Unicode MS" pitchFamily="-65" charset="0"/>
              </a:defRPr>
            </a:lvl9pPr>
          </a:lstStyle>
          <a:p>
            <a:pPr eaLnBrk="1" hangingPunct="1">
              <a:defRPr/>
            </a:pPr>
            <a:fld id="{ECD0A430-49DE-40A5-BEC0-F64974B5956E}" type="slidenum">
              <a:rPr lang="en-US" sz="1000" smtClean="0">
                <a:solidFill>
                  <a:schemeClr val="bg1">
                    <a:lumMod val="95000"/>
                  </a:schemeClr>
                </a:solidFill>
                <a:ea typeface="Arial Unicode MS" panose="020B0604020202020204" pitchFamily="34" charset="-128"/>
              </a:rPr>
              <a:pPr eaLnBrk="1" hangingPunct="1">
                <a:defRPr/>
              </a:pPr>
              <a:t>7</a:t>
            </a:fld>
            <a:endParaRPr lang="en-US" sz="1000" dirty="0" smtClean="0">
              <a:solidFill>
                <a:schemeClr val="bg1">
                  <a:lumMod val="95000"/>
                </a:schemeClr>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p:txBody>
          <a:bodyPr>
            <a:noAutofit/>
          </a:bodyPr>
          <a:lstStyle/>
          <a:p>
            <a:r>
              <a:rPr lang="en-US" altLang="en-US" sz="3000" dirty="0" smtClean="0"/>
              <a:t>It’</a:t>
            </a:r>
            <a:r>
              <a:rPr lang="en-US" altLang="ja-JP" sz="3000" dirty="0" smtClean="0"/>
              <a:t>s Not What You Earn, It’s What You Keep</a:t>
            </a:r>
            <a:endParaRPr lang="en-US" altLang="en-US" sz="3000" dirty="0" smtClean="0"/>
          </a:p>
        </p:txBody>
      </p:sp>
      <p:sp>
        <p:nvSpPr>
          <p:cNvPr id="119820" name="Text Box 12"/>
          <p:cNvSpPr txBox="1">
            <a:spLocks noChangeArrowheads="1"/>
          </p:cNvSpPr>
          <p:nvPr/>
        </p:nvSpPr>
        <p:spPr bwMode="auto">
          <a:xfrm>
            <a:off x="930275" y="1449566"/>
            <a:ext cx="7297738" cy="2944634"/>
          </a:xfrm>
          <a:prstGeom prst="rect">
            <a:avLst/>
          </a:prstGeom>
          <a:solidFill>
            <a:schemeClr val="bg1">
              <a:lumMod val="85000"/>
            </a:schemeClr>
          </a:solidFill>
          <a:ln>
            <a:noFill/>
          </a:ln>
          <a:extLst/>
        </p:spPr>
        <p:txBody>
          <a:bodyPr>
            <a:noAutofit/>
          </a:bodyPr>
          <a:lstStyle>
            <a:lvl1pPr eaLnBrk="0" hangingPunct="0">
              <a:tabLst>
                <a:tab pos="3657600" algn="r"/>
              </a:tabLst>
              <a:defRPr sz="2400">
                <a:solidFill>
                  <a:schemeClr val="tx1"/>
                </a:solidFill>
                <a:latin typeface="Trebuchet MS" pitchFamily="34" charset="0"/>
                <a:ea typeface="MS PGothic" pitchFamily="34" charset="-128"/>
              </a:defRPr>
            </a:lvl1pPr>
            <a:lvl2pPr marL="742950" indent="-285750" eaLnBrk="0" hangingPunct="0">
              <a:tabLst>
                <a:tab pos="3657600" algn="r"/>
              </a:tabLst>
              <a:defRPr sz="2400">
                <a:solidFill>
                  <a:schemeClr val="tx1"/>
                </a:solidFill>
                <a:latin typeface="Trebuchet MS" pitchFamily="34" charset="0"/>
                <a:ea typeface="MS PGothic" pitchFamily="34" charset="-128"/>
              </a:defRPr>
            </a:lvl2pPr>
            <a:lvl3pPr marL="1143000" indent="-228600" eaLnBrk="0" hangingPunct="0">
              <a:tabLst>
                <a:tab pos="3657600" algn="r"/>
              </a:tabLst>
              <a:defRPr sz="2400">
                <a:solidFill>
                  <a:schemeClr val="tx1"/>
                </a:solidFill>
                <a:latin typeface="Trebuchet MS" pitchFamily="34" charset="0"/>
                <a:ea typeface="MS PGothic" pitchFamily="34" charset="-128"/>
              </a:defRPr>
            </a:lvl3pPr>
            <a:lvl4pPr marL="1600200" indent="-228600" eaLnBrk="0" hangingPunct="0">
              <a:tabLst>
                <a:tab pos="3657600" algn="r"/>
              </a:tabLst>
              <a:defRPr sz="2400">
                <a:solidFill>
                  <a:schemeClr val="tx1"/>
                </a:solidFill>
                <a:latin typeface="Trebuchet MS" pitchFamily="34" charset="0"/>
                <a:ea typeface="MS PGothic" pitchFamily="34" charset="-128"/>
              </a:defRPr>
            </a:lvl4pPr>
            <a:lvl5pPr marL="2057400" indent="-228600" eaLnBrk="0" hangingPunct="0">
              <a:tabLst>
                <a:tab pos="36576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36576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36576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36576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3657600" algn="r"/>
              </a:tabLst>
              <a:defRPr sz="2400">
                <a:solidFill>
                  <a:schemeClr val="tx1"/>
                </a:solidFill>
                <a:latin typeface="Trebuchet MS" pitchFamily="34" charset="0"/>
                <a:ea typeface="MS PGothic" pitchFamily="34" charset="-128"/>
              </a:defRPr>
            </a:lvl9pPr>
          </a:lstStyle>
          <a:p>
            <a:pPr eaLnBrk="1" hangingPunct="1">
              <a:lnSpc>
                <a:spcPct val="85000"/>
              </a:lnSpc>
              <a:spcAft>
                <a:spcPct val="120000"/>
              </a:spcAft>
            </a:pPr>
            <a:r>
              <a:rPr lang="en-US" altLang="en-US" sz="1700" b="1" dirty="0">
                <a:solidFill>
                  <a:srgbClr val="33868D"/>
                </a:solidFill>
                <a:ea typeface="Arial Unicode MS" panose="020B0604020202020204" pitchFamily="34" charset="-128"/>
              </a:rPr>
              <a:t>Calculate how much </a:t>
            </a:r>
            <a:r>
              <a:rPr lang="en-US" altLang="en-US" sz="1700" b="1" dirty="0" smtClean="0">
                <a:solidFill>
                  <a:srgbClr val="33868D"/>
                </a:solidFill>
                <a:ea typeface="Arial Unicode MS" panose="020B0604020202020204" pitchFamily="34" charset="-128"/>
              </a:rPr>
              <a:t>you</a:t>
            </a:r>
            <a:r>
              <a:rPr lang="en-US" altLang="ja-JP" sz="1700" b="1" dirty="0" smtClean="0">
                <a:solidFill>
                  <a:srgbClr val="33868D"/>
                </a:solidFill>
                <a:ea typeface="Arial Unicode MS" panose="020B0604020202020204" pitchFamily="34" charset="-128"/>
              </a:rPr>
              <a:t>’</a:t>
            </a:r>
            <a:r>
              <a:rPr lang="en-US" altLang="ja-JP" sz="1700" b="1" dirty="0" smtClean="0">
                <a:solidFill>
                  <a:srgbClr val="33868D"/>
                </a:solidFill>
                <a:ea typeface="Arial Unicode MS" pitchFamily="34" charset="-128"/>
                <a:cs typeface="Arial Unicode MS" pitchFamily="34" charset="-128"/>
              </a:rPr>
              <a:t>ve </a:t>
            </a:r>
            <a:r>
              <a:rPr lang="en-US" altLang="ja-JP" sz="1700" b="1" dirty="0">
                <a:solidFill>
                  <a:srgbClr val="33868D"/>
                </a:solidFill>
                <a:ea typeface="Arial Unicode MS" pitchFamily="34" charset="-128"/>
                <a:cs typeface="Arial Unicode MS" pitchFamily="34" charset="-128"/>
              </a:rPr>
              <a:t>earned — and how much </a:t>
            </a:r>
            <a:r>
              <a:rPr lang="en-US" altLang="ja-JP" sz="1700" b="1" dirty="0" smtClean="0">
                <a:solidFill>
                  <a:srgbClr val="33868D"/>
                </a:solidFill>
                <a:ea typeface="Arial Unicode MS" pitchFamily="34" charset="-128"/>
                <a:cs typeface="Arial Unicode MS" pitchFamily="34" charset="-128"/>
              </a:rPr>
              <a:t>you</a:t>
            </a:r>
            <a:r>
              <a:rPr lang="en-US" altLang="ja-JP" sz="1700" b="1" dirty="0" smtClean="0">
                <a:solidFill>
                  <a:srgbClr val="33868D"/>
                </a:solidFill>
                <a:ea typeface="Arial Unicode MS" panose="020B0604020202020204" pitchFamily="34" charset="-128"/>
              </a:rPr>
              <a:t>’</a:t>
            </a:r>
            <a:r>
              <a:rPr lang="en-US" altLang="ja-JP" sz="1700" b="1" dirty="0" smtClean="0">
                <a:solidFill>
                  <a:srgbClr val="33868D"/>
                </a:solidFill>
                <a:ea typeface="Arial Unicode MS" pitchFamily="34" charset="-128"/>
                <a:cs typeface="Arial Unicode MS" pitchFamily="34" charset="-128"/>
              </a:rPr>
              <a:t>ve </a:t>
            </a:r>
            <a:r>
              <a:rPr lang="en-US" altLang="ja-JP" sz="1700" b="1" dirty="0">
                <a:solidFill>
                  <a:srgbClr val="33868D"/>
                </a:solidFill>
                <a:ea typeface="Arial Unicode MS" pitchFamily="34" charset="-128"/>
                <a:cs typeface="Arial Unicode MS" pitchFamily="34" charset="-128"/>
              </a:rPr>
              <a:t>saved.</a:t>
            </a:r>
          </a:p>
          <a:p>
            <a:pPr eaLnBrk="1" hangingPunct="1">
              <a:lnSpc>
                <a:spcPct val="85000"/>
              </a:lnSpc>
              <a:spcAft>
                <a:spcPct val="120000"/>
              </a:spcAft>
            </a:pPr>
            <a:r>
              <a:rPr lang="en-US" altLang="en-US" sz="1600" dirty="0">
                <a:ea typeface="Arial Unicode MS" pitchFamily="34" charset="-128"/>
                <a:cs typeface="Arial Unicode MS" pitchFamily="34" charset="-128"/>
              </a:rPr>
              <a:t>Average annual income (estimate):	</a:t>
            </a:r>
            <a:r>
              <a:rPr lang="en-US" altLang="en-US" sz="1600" b="1" dirty="0">
                <a:solidFill>
                  <a:srgbClr val="33868D"/>
                </a:solidFill>
                <a:ea typeface="Arial Unicode MS" pitchFamily="34" charset="-128"/>
                <a:cs typeface="Arial Unicode MS" pitchFamily="34" charset="-128"/>
              </a:rPr>
              <a:t>A</a:t>
            </a:r>
            <a:r>
              <a:rPr lang="en-US" altLang="en-US" sz="1600" b="1" dirty="0" smtClean="0">
                <a:solidFill>
                  <a:srgbClr val="33868D"/>
                </a:solidFill>
                <a:ea typeface="Arial Unicode MS" pitchFamily="34" charset="-128"/>
                <a:cs typeface="Arial Unicode MS" pitchFamily="34" charset="-128"/>
              </a:rPr>
              <a:t>)</a:t>
            </a:r>
          </a:p>
          <a:p>
            <a:pPr eaLnBrk="1" hangingPunct="1">
              <a:lnSpc>
                <a:spcPct val="85000"/>
              </a:lnSpc>
              <a:spcAft>
                <a:spcPct val="120000"/>
              </a:spcAft>
            </a:pPr>
            <a:r>
              <a:rPr lang="en-US" altLang="en-US" sz="1600" dirty="0" smtClean="0">
                <a:ea typeface="Arial Unicode MS" pitchFamily="34" charset="-128"/>
                <a:cs typeface="Arial Unicode MS" pitchFamily="34" charset="-128"/>
              </a:rPr>
              <a:t>Times number of years worked:	</a:t>
            </a:r>
            <a:r>
              <a:rPr lang="en-US" altLang="en-US" sz="1600" b="1" dirty="0" smtClean="0">
                <a:ea typeface="Arial Unicode MS" pitchFamily="34" charset="-128"/>
                <a:cs typeface="Arial Unicode MS" pitchFamily="34" charset="-128"/>
              </a:rPr>
              <a:t>X  </a:t>
            </a:r>
            <a:r>
              <a:rPr lang="en-US" altLang="en-US" sz="1600" b="1" dirty="0" smtClean="0">
                <a:solidFill>
                  <a:srgbClr val="33868D"/>
                </a:solidFill>
                <a:ea typeface="Arial Unicode MS" pitchFamily="34" charset="-128"/>
                <a:cs typeface="Arial Unicode MS" pitchFamily="34" charset="-128"/>
              </a:rPr>
              <a:t>B)</a:t>
            </a:r>
          </a:p>
          <a:p>
            <a:pPr eaLnBrk="1" hangingPunct="1">
              <a:lnSpc>
                <a:spcPct val="85000"/>
              </a:lnSpc>
              <a:spcAft>
                <a:spcPct val="120000"/>
              </a:spcAft>
            </a:pPr>
            <a:r>
              <a:rPr lang="en-US" altLang="en-US" sz="1600" dirty="0" smtClean="0">
                <a:ea typeface="Arial Unicode MS" pitchFamily="34" charset="-128"/>
                <a:cs typeface="Arial Unicode MS" pitchFamily="34" charset="-128"/>
              </a:rPr>
              <a:t>Equals </a:t>
            </a:r>
            <a:r>
              <a:rPr lang="en-US" altLang="en-US" sz="1600" dirty="0">
                <a:ea typeface="Arial Unicode MS" pitchFamily="34" charset="-128"/>
                <a:cs typeface="Arial Unicode MS" pitchFamily="34" charset="-128"/>
              </a:rPr>
              <a:t>total amount earned:	</a:t>
            </a:r>
            <a:r>
              <a:rPr lang="en-US" altLang="en-US" sz="1600" b="1" dirty="0">
                <a:ea typeface="Arial Unicode MS" pitchFamily="34" charset="-128"/>
                <a:cs typeface="Arial Unicode MS" pitchFamily="34" charset="-128"/>
              </a:rPr>
              <a:t>=  </a:t>
            </a:r>
            <a:r>
              <a:rPr lang="en-US" altLang="en-US" sz="1600" b="1" dirty="0">
                <a:solidFill>
                  <a:srgbClr val="33868D"/>
                </a:solidFill>
                <a:ea typeface="Arial Unicode MS" pitchFamily="34" charset="-128"/>
                <a:cs typeface="Arial Unicode MS" pitchFamily="34" charset="-128"/>
              </a:rPr>
              <a:t>C)</a:t>
            </a:r>
          </a:p>
          <a:p>
            <a:pPr eaLnBrk="1" hangingPunct="1">
              <a:lnSpc>
                <a:spcPct val="85000"/>
              </a:lnSpc>
              <a:spcAft>
                <a:spcPct val="120000"/>
              </a:spcAft>
            </a:pPr>
            <a:r>
              <a:rPr lang="en-US" altLang="en-US" sz="1600" dirty="0">
                <a:ea typeface="Arial Unicode MS" pitchFamily="34" charset="-128"/>
                <a:cs typeface="Arial Unicode MS" pitchFamily="34" charset="-128"/>
              </a:rPr>
              <a:t>Amount of personal savings:	</a:t>
            </a:r>
            <a:r>
              <a:rPr lang="en-US" altLang="en-US" sz="1600" b="1" dirty="0">
                <a:solidFill>
                  <a:srgbClr val="33868D"/>
                </a:solidFill>
                <a:ea typeface="Arial Unicode MS" pitchFamily="34" charset="-128"/>
                <a:cs typeface="Arial Unicode MS" pitchFamily="34" charset="-128"/>
              </a:rPr>
              <a:t>D)</a:t>
            </a:r>
          </a:p>
          <a:p>
            <a:pPr eaLnBrk="1" hangingPunct="1">
              <a:lnSpc>
                <a:spcPct val="85000"/>
              </a:lnSpc>
              <a:spcAft>
                <a:spcPct val="120000"/>
              </a:spcAft>
            </a:pPr>
            <a:r>
              <a:rPr lang="en-US" altLang="en-US" sz="1600" dirty="0">
                <a:ea typeface="Arial Unicode MS" pitchFamily="34" charset="-128"/>
                <a:cs typeface="Arial Unicode MS" pitchFamily="34" charset="-128"/>
              </a:rPr>
              <a:t>Divide </a:t>
            </a:r>
            <a:r>
              <a:rPr lang="en-US" altLang="en-US" sz="1600" b="1" dirty="0">
                <a:ea typeface="Arial Unicode MS" pitchFamily="34" charset="-128"/>
                <a:cs typeface="Arial Unicode MS" pitchFamily="34" charset="-128"/>
              </a:rPr>
              <a:t>D</a:t>
            </a:r>
            <a:r>
              <a:rPr lang="en-US" altLang="en-US" sz="1600" dirty="0">
                <a:ea typeface="Arial Unicode MS" pitchFamily="34" charset="-128"/>
                <a:cs typeface="Arial Unicode MS" pitchFamily="34" charset="-128"/>
              </a:rPr>
              <a:t> by </a:t>
            </a:r>
            <a:r>
              <a:rPr lang="en-US" altLang="en-US" sz="1600" b="1" dirty="0">
                <a:ea typeface="Arial Unicode MS" pitchFamily="34" charset="-128"/>
                <a:cs typeface="Arial Unicode MS" pitchFamily="34" charset="-128"/>
              </a:rPr>
              <a:t>C</a:t>
            </a:r>
            <a:r>
              <a:rPr lang="en-US" altLang="en-US" sz="1600" dirty="0">
                <a:ea typeface="Arial Unicode MS" pitchFamily="34" charset="-128"/>
                <a:cs typeface="Arial Unicode MS" pitchFamily="34" charset="-128"/>
              </a:rPr>
              <a:t>:	</a:t>
            </a:r>
            <a:r>
              <a:rPr lang="en-US" altLang="en-US" sz="1600" b="1" dirty="0">
                <a:ea typeface="Arial Unicode MS" pitchFamily="34" charset="-128"/>
                <a:cs typeface="Arial Unicode MS" pitchFamily="34" charset="-128"/>
              </a:rPr>
              <a:t>=  </a:t>
            </a:r>
            <a:r>
              <a:rPr lang="en-US" altLang="en-US" sz="1600" b="1" dirty="0">
                <a:solidFill>
                  <a:srgbClr val="33868D"/>
                </a:solidFill>
                <a:ea typeface="Arial Unicode MS" pitchFamily="34" charset="-128"/>
                <a:cs typeface="Arial Unicode MS" pitchFamily="34" charset="-128"/>
              </a:rPr>
              <a:t>E</a:t>
            </a:r>
            <a:r>
              <a:rPr lang="en-US" altLang="en-US" sz="1600" b="1" dirty="0" smtClean="0">
                <a:solidFill>
                  <a:srgbClr val="33868D"/>
                </a:solidFill>
                <a:ea typeface="Arial Unicode MS" pitchFamily="34" charset="-128"/>
                <a:cs typeface="Arial Unicode MS" pitchFamily="34" charset="-128"/>
              </a:rPr>
              <a:t>)</a:t>
            </a:r>
            <a:endParaRPr lang="en-US" altLang="en-US" sz="1600" b="1" dirty="0">
              <a:solidFill>
                <a:srgbClr val="33868D"/>
              </a:solidFill>
              <a:ea typeface="Arial Unicode MS" pitchFamily="34" charset="-128"/>
              <a:cs typeface="Arial Unicode MS" pitchFamily="34" charset="-128"/>
            </a:endParaRPr>
          </a:p>
        </p:txBody>
      </p:sp>
      <p:sp>
        <p:nvSpPr>
          <p:cNvPr id="119821" name="Rectangle 13"/>
          <p:cNvSpPr>
            <a:spLocks noChangeArrowheads="1"/>
          </p:cNvSpPr>
          <p:nvPr/>
        </p:nvSpPr>
        <p:spPr bwMode="auto">
          <a:xfrm>
            <a:off x="4833939" y="1977013"/>
            <a:ext cx="3265487" cy="297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119826" name="Rectangle 18"/>
          <p:cNvSpPr>
            <a:spLocks noChangeArrowheads="1"/>
          </p:cNvSpPr>
          <p:nvPr/>
        </p:nvSpPr>
        <p:spPr bwMode="auto">
          <a:xfrm>
            <a:off x="4833939" y="2469932"/>
            <a:ext cx="3265487" cy="297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119828" name="Rectangle 20"/>
          <p:cNvSpPr>
            <a:spLocks noChangeArrowheads="1"/>
          </p:cNvSpPr>
          <p:nvPr/>
        </p:nvSpPr>
        <p:spPr bwMode="auto">
          <a:xfrm>
            <a:off x="4833939" y="3493393"/>
            <a:ext cx="3265487" cy="297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119830" name="Rectangle 22"/>
          <p:cNvSpPr>
            <a:spLocks noChangeArrowheads="1"/>
          </p:cNvSpPr>
          <p:nvPr/>
        </p:nvSpPr>
        <p:spPr bwMode="auto">
          <a:xfrm>
            <a:off x="4833939" y="2957612"/>
            <a:ext cx="3265487" cy="297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endParaRPr lang="en-US" altLang="en-US" sz="1800" dirty="0">
              <a:ea typeface="Arial Unicode MS" panose="020B0604020202020204" pitchFamily="34" charset="-128"/>
            </a:endParaRPr>
          </a:p>
        </p:txBody>
      </p:sp>
      <p:sp>
        <p:nvSpPr>
          <p:cNvPr id="119832" name="Rectangle 24"/>
          <p:cNvSpPr>
            <a:spLocks noChangeArrowheads="1"/>
          </p:cNvSpPr>
          <p:nvPr/>
        </p:nvSpPr>
        <p:spPr bwMode="auto">
          <a:xfrm>
            <a:off x="4833939" y="3971072"/>
            <a:ext cx="3265487" cy="297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r" eaLnBrk="1" hangingPunct="1"/>
            <a:r>
              <a:rPr lang="en-US" altLang="en-US" sz="1800" b="1" dirty="0">
                <a:ea typeface="Arial Unicode MS" panose="020B0604020202020204" pitchFamily="34" charset="-128"/>
              </a:rPr>
              <a:t>%</a:t>
            </a:r>
          </a:p>
        </p:txBody>
      </p:sp>
      <p:sp>
        <p:nvSpPr>
          <p:cNvPr id="119841" name="Rectangle 33"/>
          <p:cNvSpPr>
            <a:spLocks noChangeArrowheads="1"/>
          </p:cNvSpPr>
          <p:nvPr/>
        </p:nvSpPr>
        <p:spPr bwMode="auto">
          <a:xfrm>
            <a:off x="930275" y="4499494"/>
            <a:ext cx="7294563" cy="359569"/>
          </a:xfrm>
          <a:prstGeom prst="rect">
            <a:avLst/>
          </a:prstGeom>
          <a:solidFill>
            <a:srgbClr val="33868D"/>
          </a:solidFill>
          <a:ln>
            <a:noFill/>
          </a:ln>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algn="ctr" eaLnBrk="1" hangingPunct="1">
              <a:lnSpc>
                <a:spcPct val="85000"/>
              </a:lnSpc>
              <a:spcAft>
                <a:spcPct val="120000"/>
              </a:spcAft>
            </a:pPr>
            <a:r>
              <a:rPr lang="en-US" altLang="en-US" sz="2000" b="1" dirty="0">
                <a:solidFill>
                  <a:schemeClr val="bg1"/>
                </a:solidFill>
                <a:ea typeface="Arial Unicode MS" panose="020B0604020202020204" pitchFamily="34" charset="-128"/>
              </a:rPr>
              <a:t>This equals your percentage of income saved.</a:t>
            </a:r>
            <a:endParaRPr lang="en-US" altLang="en-US" sz="1800" dirty="0">
              <a:solidFill>
                <a:schemeClr val="bg1"/>
              </a:solidFill>
              <a:ea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p:cNvSpPr>
          <p:nvPr>
            <p:ph type="title"/>
          </p:nvPr>
        </p:nvSpPr>
        <p:spPr/>
        <p:txBody>
          <a:bodyPr/>
          <a:lstStyle/>
          <a:p>
            <a:r>
              <a:rPr lang="en-US" altLang="en-US" sz="4000" dirty="0" smtClean="0"/>
              <a:t>The Three Accounts You Need</a:t>
            </a:r>
          </a:p>
        </p:txBody>
      </p:sp>
      <p:sp>
        <p:nvSpPr>
          <p:cNvPr id="121862" name="Rectangle 6"/>
          <p:cNvSpPr>
            <a:spLocks noGrp="1"/>
          </p:cNvSpPr>
          <p:nvPr>
            <p:ph idx="1"/>
          </p:nvPr>
        </p:nvSpPr>
        <p:spPr>
          <a:xfrm>
            <a:off x="495300" y="1371601"/>
            <a:ext cx="8686800" cy="304800"/>
          </a:xfrm>
        </p:spPr>
        <p:txBody>
          <a:bodyPr/>
          <a:lstStyle/>
          <a:p>
            <a:pPr marL="0" indent="0">
              <a:spcAft>
                <a:spcPts val="1800"/>
              </a:spcAft>
              <a:buNone/>
            </a:pPr>
            <a:r>
              <a:rPr lang="en-US" altLang="en-US" sz="1600" b="1" dirty="0">
                <a:solidFill>
                  <a:srgbClr val="33868D"/>
                </a:solidFill>
              </a:rPr>
              <a:t>To have a complete savings program, </a:t>
            </a:r>
            <a:r>
              <a:rPr lang="en-US" altLang="en-US" sz="1600" b="1" dirty="0" smtClean="0">
                <a:solidFill>
                  <a:srgbClr val="33868D"/>
                </a:solidFill>
              </a:rPr>
              <a:t>most </a:t>
            </a:r>
            <a:r>
              <a:rPr lang="en-US" altLang="en-US" sz="1600" b="1" dirty="0">
                <a:solidFill>
                  <a:srgbClr val="33868D"/>
                </a:solidFill>
              </a:rPr>
              <a:t>people need </a:t>
            </a:r>
            <a:r>
              <a:rPr lang="en-US" altLang="en-US" sz="1600" b="1" dirty="0"/>
              <a:t>three types </a:t>
            </a:r>
            <a:r>
              <a:rPr lang="en-US" altLang="en-US" sz="1600" b="1" dirty="0">
                <a:solidFill>
                  <a:srgbClr val="33868D"/>
                </a:solidFill>
              </a:rPr>
              <a:t>of basic </a:t>
            </a:r>
            <a:r>
              <a:rPr lang="en-US" altLang="en-US" sz="1600" b="1" dirty="0" smtClean="0">
                <a:solidFill>
                  <a:srgbClr val="33868D"/>
                </a:solidFill>
              </a:rPr>
              <a:t>accounts.</a:t>
            </a:r>
            <a:endParaRPr lang="en-US" altLang="en-US" sz="2400" b="1" dirty="0" smtClean="0"/>
          </a:p>
        </p:txBody>
      </p:sp>
      <p:sp>
        <p:nvSpPr>
          <p:cNvPr id="121865" name="Text Box 9"/>
          <p:cNvSpPr txBox="1">
            <a:spLocks noChangeArrowheads="1"/>
          </p:cNvSpPr>
          <p:nvPr/>
        </p:nvSpPr>
        <p:spPr bwMode="auto">
          <a:xfrm>
            <a:off x="476250" y="4905374"/>
            <a:ext cx="8667750"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eaLnBrk="1" hangingPunct="1">
              <a:lnSpc>
                <a:spcPct val="85000"/>
              </a:lnSpc>
              <a:spcAft>
                <a:spcPct val="35000"/>
              </a:spcAft>
            </a:pPr>
            <a:r>
              <a:rPr lang="en-US" altLang="en-US" sz="1000" dirty="0">
                <a:solidFill>
                  <a:schemeClr val="tx1">
                    <a:lumMod val="65000"/>
                    <a:lumOff val="35000"/>
                  </a:schemeClr>
                </a:solidFill>
                <a:ea typeface="Arial Unicode MS" panose="020B0604020202020204" pitchFamily="34" charset="-128"/>
              </a:rPr>
              <a:t>Investing entails risk including loss of principal. Shares, when redeemed, may be worth more or less than original value.</a:t>
            </a:r>
          </a:p>
        </p:txBody>
      </p:sp>
      <p:grpSp>
        <p:nvGrpSpPr>
          <p:cNvPr id="8" name="Group 7"/>
          <p:cNvGrpSpPr/>
          <p:nvPr/>
        </p:nvGrpSpPr>
        <p:grpSpPr>
          <a:xfrm>
            <a:off x="5602513" y="1676404"/>
            <a:ext cx="2743200" cy="3069770"/>
            <a:chOff x="6400800" y="1879600"/>
            <a:chExt cx="2743200" cy="306977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1716" y="1879600"/>
              <a:ext cx="1915886" cy="2019300"/>
            </a:xfrm>
            <a:prstGeom prst="rect">
              <a:avLst/>
            </a:prstGeom>
          </p:spPr>
        </p:pic>
        <p:sp>
          <p:nvSpPr>
            <p:cNvPr id="13" name="Rectangle 6"/>
            <p:cNvSpPr txBox="1">
              <a:spLocks/>
            </p:cNvSpPr>
            <p:nvPr/>
          </p:nvSpPr>
          <p:spPr bwMode="auto">
            <a:xfrm>
              <a:off x="6400800" y="3913413"/>
              <a:ext cx="2743200" cy="103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0"/>
                </a:spcBef>
                <a:spcAft>
                  <a:spcPts val="1200"/>
                </a:spcAft>
                <a:buFont typeface="Trebuchet MS" pitchFamily="34" charset="0"/>
                <a:buChar char="•"/>
                <a:defRPr sz="3200" kern="1200">
                  <a:solidFill>
                    <a:schemeClr val="tx1"/>
                  </a:solidFill>
                  <a:latin typeface="Trebuchet MS" pitchFamily="34" charset="0"/>
                  <a:ea typeface="Arial Unicode MS" panose="020B0604020202020204" pitchFamily="34" charset="-128"/>
                  <a:cs typeface="Arial Unicode MS" pitchFamily="34" charset="-128"/>
                </a:defRPr>
              </a:lvl1pPr>
              <a:lvl2pPr marL="742950" indent="-285750" algn="l" rtl="0" eaLnBrk="0" fontAlgn="base" hangingPunct="0">
                <a:lnSpc>
                  <a:spcPct val="85000"/>
                </a:lnSpc>
                <a:spcBef>
                  <a:spcPct val="0"/>
                </a:spcBef>
                <a:spcAft>
                  <a:spcPts val="1200"/>
                </a:spcAft>
                <a:buFont typeface="Trebuchet MS" pitchFamily="34" charset="0"/>
                <a:buChar char="–"/>
                <a:defRPr sz="2800" kern="1200">
                  <a:solidFill>
                    <a:schemeClr val="tx1"/>
                  </a:solidFill>
                  <a:latin typeface="Trebuchet MS" pitchFamily="34" charset="0"/>
                  <a:ea typeface="Arial Unicode MS" pitchFamily="34" charset="-128"/>
                  <a:cs typeface="Arial Unicode MS" pitchFamily="34" charset="-128"/>
                </a:defRPr>
              </a:lvl2pPr>
              <a:lvl3pPr marL="1143000" indent="-228600" algn="l" rtl="0" eaLnBrk="0" fontAlgn="base" hangingPunct="0">
                <a:lnSpc>
                  <a:spcPct val="85000"/>
                </a:lnSpc>
                <a:spcBef>
                  <a:spcPct val="0"/>
                </a:spcBef>
                <a:spcAft>
                  <a:spcPts val="1200"/>
                </a:spcAft>
                <a:buFont typeface="Trebuchet MS" pitchFamily="34" charset="0"/>
                <a:buChar char="•"/>
                <a:defRPr sz="2400" kern="1200">
                  <a:solidFill>
                    <a:schemeClr val="tx1"/>
                  </a:solidFill>
                  <a:latin typeface="Trebuchet MS" pitchFamily="34" charset="0"/>
                  <a:ea typeface="Arial Unicode MS" pitchFamily="34" charset="-128"/>
                  <a:cs typeface="Arial Unicode MS" pitchFamily="34" charset="-128"/>
                </a:defRPr>
              </a:lvl3pPr>
              <a:lvl4pPr marL="16002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4pPr>
              <a:lvl5pPr marL="20574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800"/>
                </a:spcAft>
                <a:buNone/>
              </a:pPr>
              <a:r>
                <a:rPr lang="en-US" altLang="en-US" sz="2000" b="1" dirty="0" smtClean="0"/>
                <a:t>Long-Term Savings/</a:t>
              </a:r>
              <a:br>
                <a:rPr lang="en-US" altLang="en-US" sz="2000" b="1" dirty="0" smtClean="0"/>
              </a:br>
              <a:r>
                <a:rPr lang="en-US" altLang="en-US" sz="2000" b="1" dirty="0" smtClean="0"/>
                <a:t>Investments</a:t>
              </a:r>
            </a:p>
          </p:txBody>
        </p:sp>
      </p:grpSp>
      <p:grpSp>
        <p:nvGrpSpPr>
          <p:cNvPr id="5" name="Group 4"/>
          <p:cNvGrpSpPr/>
          <p:nvPr/>
        </p:nvGrpSpPr>
        <p:grpSpPr>
          <a:xfrm>
            <a:off x="3185885" y="1696361"/>
            <a:ext cx="2743200" cy="2817585"/>
            <a:chOff x="3214913" y="1899557"/>
            <a:chExt cx="2743200" cy="2817585"/>
          </a:xfrm>
        </p:grpSpPr>
        <p:sp>
          <p:nvSpPr>
            <p:cNvPr id="12" name="Rectangle 6"/>
            <p:cNvSpPr txBox="1">
              <a:spLocks/>
            </p:cNvSpPr>
            <p:nvPr/>
          </p:nvSpPr>
          <p:spPr bwMode="auto">
            <a:xfrm>
              <a:off x="3214913" y="3913413"/>
              <a:ext cx="2743200" cy="80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0"/>
                </a:spcBef>
                <a:spcAft>
                  <a:spcPts val="1200"/>
                </a:spcAft>
                <a:buFont typeface="Trebuchet MS" pitchFamily="34" charset="0"/>
                <a:buChar char="•"/>
                <a:defRPr sz="3200" kern="1200">
                  <a:solidFill>
                    <a:schemeClr val="tx1"/>
                  </a:solidFill>
                  <a:latin typeface="Trebuchet MS" pitchFamily="34" charset="0"/>
                  <a:ea typeface="Arial Unicode MS" panose="020B0604020202020204" pitchFamily="34" charset="-128"/>
                  <a:cs typeface="Arial Unicode MS" pitchFamily="34" charset="-128"/>
                </a:defRPr>
              </a:lvl1pPr>
              <a:lvl2pPr marL="742950" indent="-285750" algn="l" rtl="0" eaLnBrk="0" fontAlgn="base" hangingPunct="0">
                <a:lnSpc>
                  <a:spcPct val="85000"/>
                </a:lnSpc>
                <a:spcBef>
                  <a:spcPct val="0"/>
                </a:spcBef>
                <a:spcAft>
                  <a:spcPts val="1200"/>
                </a:spcAft>
                <a:buFont typeface="Trebuchet MS" pitchFamily="34" charset="0"/>
                <a:buChar char="–"/>
                <a:defRPr sz="2800" kern="1200">
                  <a:solidFill>
                    <a:schemeClr val="tx1"/>
                  </a:solidFill>
                  <a:latin typeface="Trebuchet MS" pitchFamily="34" charset="0"/>
                  <a:ea typeface="Arial Unicode MS" pitchFamily="34" charset="-128"/>
                  <a:cs typeface="Arial Unicode MS" pitchFamily="34" charset="-128"/>
                </a:defRPr>
              </a:lvl2pPr>
              <a:lvl3pPr marL="1143000" indent="-228600" algn="l" rtl="0" eaLnBrk="0" fontAlgn="base" hangingPunct="0">
                <a:lnSpc>
                  <a:spcPct val="85000"/>
                </a:lnSpc>
                <a:spcBef>
                  <a:spcPct val="0"/>
                </a:spcBef>
                <a:spcAft>
                  <a:spcPts val="1200"/>
                </a:spcAft>
                <a:buFont typeface="Trebuchet MS" pitchFamily="34" charset="0"/>
                <a:buChar char="•"/>
                <a:defRPr sz="2400" kern="1200">
                  <a:solidFill>
                    <a:schemeClr val="tx1"/>
                  </a:solidFill>
                  <a:latin typeface="Trebuchet MS" pitchFamily="34" charset="0"/>
                  <a:ea typeface="Arial Unicode MS" pitchFamily="34" charset="-128"/>
                  <a:cs typeface="Arial Unicode MS" pitchFamily="34" charset="-128"/>
                </a:defRPr>
              </a:lvl3pPr>
              <a:lvl4pPr marL="16002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4pPr>
              <a:lvl5pPr marL="20574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800"/>
                </a:spcAft>
                <a:buNone/>
              </a:pPr>
              <a:r>
                <a:rPr lang="en-US" altLang="en-US" sz="2000" b="1" dirty="0" smtClean="0"/>
                <a:t>Short-Term </a:t>
              </a:r>
              <a:br>
                <a:rPr lang="en-US" altLang="en-US" sz="2000" b="1" dirty="0" smtClean="0"/>
              </a:br>
              <a:r>
                <a:rPr lang="en-US" altLang="en-US" sz="2000" b="1" dirty="0" smtClean="0"/>
                <a:t>Savings</a:t>
              </a: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99542" y="1899557"/>
              <a:ext cx="1973943" cy="2019300"/>
            </a:xfrm>
            <a:prstGeom prst="rect">
              <a:avLst/>
            </a:prstGeom>
          </p:spPr>
        </p:pic>
      </p:grpSp>
      <p:grpSp>
        <p:nvGrpSpPr>
          <p:cNvPr id="4" name="Group 3"/>
          <p:cNvGrpSpPr/>
          <p:nvPr/>
        </p:nvGrpSpPr>
        <p:grpSpPr>
          <a:xfrm>
            <a:off x="711203" y="1690918"/>
            <a:ext cx="2743200" cy="2779485"/>
            <a:chOff x="0" y="1894114"/>
            <a:chExt cx="2743200" cy="2779485"/>
          </a:xfrm>
        </p:grpSpPr>
        <p:sp>
          <p:nvSpPr>
            <p:cNvPr id="11" name="Rectangle 6"/>
            <p:cNvSpPr txBox="1">
              <a:spLocks/>
            </p:cNvSpPr>
            <p:nvPr/>
          </p:nvSpPr>
          <p:spPr bwMode="auto">
            <a:xfrm>
              <a:off x="0" y="3913413"/>
              <a:ext cx="2743200" cy="76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0"/>
                </a:spcBef>
                <a:spcAft>
                  <a:spcPts val="1200"/>
                </a:spcAft>
                <a:buFont typeface="Trebuchet MS" pitchFamily="34" charset="0"/>
                <a:buChar char="•"/>
                <a:defRPr sz="3200" kern="1200">
                  <a:solidFill>
                    <a:schemeClr val="tx1"/>
                  </a:solidFill>
                  <a:latin typeface="Trebuchet MS" pitchFamily="34" charset="0"/>
                  <a:ea typeface="Arial Unicode MS" panose="020B0604020202020204" pitchFamily="34" charset="-128"/>
                  <a:cs typeface="Arial Unicode MS" pitchFamily="34" charset="-128"/>
                </a:defRPr>
              </a:lvl1pPr>
              <a:lvl2pPr marL="742950" indent="-285750" algn="l" rtl="0" eaLnBrk="0" fontAlgn="base" hangingPunct="0">
                <a:lnSpc>
                  <a:spcPct val="85000"/>
                </a:lnSpc>
                <a:spcBef>
                  <a:spcPct val="0"/>
                </a:spcBef>
                <a:spcAft>
                  <a:spcPts val="1200"/>
                </a:spcAft>
                <a:buFont typeface="Trebuchet MS" pitchFamily="34" charset="0"/>
                <a:buChar char="–"/>
                <a:defRPr sz="2800" kern="1200">
                  <a:solidFill>
                    <a:schemeClr val="tx1"/>
                  </a:solidFill>
                  <a:latin typeface="Trebuchet MS" pitchFamily="34" charset="0"/>
                  <a:ea typeface="Arial Unicode MS" pitchFamily="34" charset="-128"/>
                  <a:cs typeface="Arial Unicode MS" pitchFamily="34" charset="-128"/>
                </a:defRPr>
              </a:lvl2pPr>
              <a:lvl3pPr marL="1143000" indent="-228600" algn="l" rtl="0" eaLnBrk="0" fontAlgn="base" hangingPunct="0">
                <a:lnSpc>
                  <a:spcPct val="85000"/>
                </a:lnSpc>
                <a:spcBef>
                  <a:spcPct val="0"/>
                </a:spcBef>
                <a:spcAft>
                  <a:spcPts val="1200"/>
                </a:spcAft>
                <a:buFont typeface="Trebuchet MS" pitchFamily="34" charset="0"/>
                <a:buChar char="•"/>
                <a:defRPr sz="2400" kern="1200">
                  <a:solidFill>
                    <a:schemeClr val="tx1"/>
                  </a:solidFill>
                  <a:latin typeface="Trebuchet MS" pitchFamily="34" charset="0"/>
                  <a:ea typeface="Arial Unicode MS" pitchFamily="34" charset="-128"/>
                  <a:cs typeface="Arial Unicode MS" pitchFamily="34" charset="-128"/>
                </a:defRPr>
              </a:lvl3pPr>
              <a:lvl4pPr marL="16002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4pPr>
              <a:lvl5pPr marL="2057400" indent="-228600" algn="l" rtl="0" eaLnBrk="0" fontAlgn="base" hangingPunct="0">
                <a:lnSpc>
                  <a:spcPct val="85000"/>
                </a:lnSpc>
                <a:spcBef>
                  <a:spcPct val="0"/>
                </a:spcBef>
                <a:spcAft>
                  <a:spcPts val="1200"/>
                </a:spcAft>
                <a:buFont typeface="Trebuchet MS" pitchFamily="34" charset="0"/>
                <a:buChar char="»"/>
                <a:defRPr sz="2000" kern="1200">
                  <a:solidFill>
                    <a:schemeClr val="tx1"/>
                  </a:solidFill>
                  <a:latin typeface="Trebuchet MS" pitchFamily="34" charset="0"/>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800"/>
                </a:spcAft>
                <a:buNone/>
              </a:pPr>
              <a:r>
                <a:rPr lang="en-US" altLang="en-US" sz="2000" b="1" dirty="0" smtClean="0"/>
                <a:t>Emergency</a:t>
              </a:r>
              <a:br>
                <a:rPr lang="en-US" altLang="en-US" sz="2000" b="1" dirty="0" smtClean="0"/>
              </a:br>
              <a:r>
                <a:rPr lang="en-US" altLang="en-US" sz="2000" b="1" dirty="0" smtClean="0"/>
                <a:t>Fund</a:t>
              </a:r>
            </a:p>
          </p:txBody>
        </p:sp>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6444" y="1894114"/>
              <a:ext cx="1964873" cy="2019300"/>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grey">
      <a:dk1>
        <a:sysClr val="windowText" lastClr="000000"/>
      </a:dk1>
      <a:lt1>
        <a:sysClr val="window" lastClr="FFFFFF"/>
      </a:lt1>
      <a:dk2>
        <a:srgbClr val="1F497D"/>
      </a:dk2>
      <a:lt2>
        <a:srgbClr val="E6E7E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9262</TotalTime>
  <Words>6359</Words>
  <Application>Microsoft Office PowerPoint</Application>
  <PresentationFormat>On-screen Show (16:9)</PresentationFormat>
  <Paragraphs>809</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You Can…</vt:lpstr>
      <vt:lpstr>PowerPoint Presentation</vt:lpstr>
      <vt:lpstr>Take Control</vt:lpstr>
      <vt:lpstr>PowerPoint Presentation</vt:lpstr>
      <vt:lpstr>PowerPoint Presentation</vt:lpstr>
      <vt:lpstr>It’s Not What You Earn, It’s What You Keep</vt:lpstr>
      <vt:lpstr>The Three Accounts You Need</vt:lpstr>
      <vt:lpstr>PowerPoint Presentation</vt:lpstr>
      <vt:lpstr>It Pays to Start Investing Early</vt:lpstr>
      <vt:lpstr>Don’t Pay the High Cost of Waiting</vt:lpstr>
      <vt:lpstr>Don’t Pay the High Cost of Waiting</vt:lpstr>
      <vt:lpstr>The Power of Compound Interest</vt:lpstr>
      <vt:lpstr>Do You Know the Rule of 72?</vt:lpstr>
      <vt:lpstr>The Importance of Rate of Return</vt:lpstr>
      <vt:lpstr>How Doubling Your Interest Can Quadruple Your Savings</vt:lpstr>
      <vt:lpstr>PowerPoint Presentation</vt:lpstr>
      <vt:lpstr>The Bad News About Compounding</vt:lpstr>
      <vt:lpstr>Revolving Debt vs. Fixed Debt</vt:lpstr>
      <vt:lpstr>The Debt Stacking Concept*</vt:lpstr>
      <vt:lpstr>The Debt Stacking Concept</vt:lpstr>
      <vt:lpstr>Avoid These Common Credit Mistakes</vt:lpstr>
      <vt:lpstr>Buy the Right Kind of Life Insurance</vt:lpstr>
      <vt:lpstr>The Importance of Life Insurance</vt:lpstr>
      <vt:lpstr>The Theory of Decreasing Responsibility</vt:lpstr>
      <vt:lpstr>What the Experts Say</vt:lpstr>
      <vt:lpstr>Most Families Are Over-Premiumed and Underinsured</vt:lpstr>
      <vt:lpstr>Our Philosophy: The Three “Nevers” of Buying Life Insurance</vt:lpstr>
      <vt:lpstr>PowerPoint Presentation</vt:lpstr>
      <vt:lpstr>The Power of Tax-Deferred Savings</vt:lpstr>
      <vt:lpstr>Deductibility vs. Deferrability</vt:lpstr>
      <vt:lpstr>Which IRA Do You Prefer?</vt:lpstr>
      <vt:lpstr>Traditional IRA, Deductible</vt:lpstr>
      <vt:lpstr>Traditional IRA, Non-deductible</vt:lpstr>
      <vt:lpstr>Roth IRA</vt:lpstr>
      <vt:lpstr>Comparing Tax Treatments </vt:lpstr>
      <vt:lpstr>The “Time Value” of Money </vt:lpstr>
      <vt:lpstr>PowerPoint Presentation</vt:lpstr>
      <vt:lpstr>Bypass the Middleman </vt:lpstr>
      <vt:lpstr>Are You Earning a Guaranteed Loss? </vt:lpstr>
      <vt:lpstr>The Three-Legged Stool Theory </vt:lpstr>
      <vt:lpstr>Don’t Just Save, Invest! </vt:lpstr>
      <vt:lpstr>PowerPoint Presentation</vt:lpstr>
      <vt:lpstr>What Is a Mutual Fund? </vt:lpstr>
      <vt:lpstr>Who Do You Think Earned More Money?</vt:lpstr>
      <vt:lpstr>PowerPoint Presentation</vt:lpstr>
      <vt:lpstr>The Three “Ds” of Investing </vt:lpstr>
      <vt:lpstr>You Can Do It!</vt:lpstr>
      <vt:lpstr>Endnotes</vt:lpstr>
    </vt:vector>
  </TitlesOfParts>
  <Company>Primerica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a0889</dc:creator>
  <cp:lastModifiedBy>Dale, Erica [PRI-1PP]</cp:lastModifiedBy>
  <cp:revision>694</cp:revision>
  <cp:lastPrinted>2018-05-24T17:13:01Z</cp:lastPrinted>
  <dcterms:created xsi:type="dcterms:W3CDTF">2012-04-26T21:01:34Z</dcterms:created>
  <dcterms:modified xsi:type="dcterms:W3CDTF">2019-01-14T17:54:50Z</dcterms:modified>
</cp:coreProperties>
</file>